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60" r:id="rId3"/>
    <p:sldId id="261" r:id="rId4"/>
    <p:sldId id="262" r:id="rId5"/>
    <p:sldId id="263" r:id="rId6"/>
    <p:sldId id="264" r:id="rId7"/>
    <p:sldId id="280" r:id="rId8"/>
    <p:sldId id="281" r:id="rId9"/>
    <p:sldId id="268" r:id="rId10"/>
    <p:sldId id="284" r:id="rId11"/>
    <p:sldId id="269" r:id="rId12"/>
    <p:sldId id="270" r:id="rId13"/>
    <p:sldId id="282" r:id="rId14"/>
    <p:sldId id="275" r:id="rId15"/>
    <p:sldId id="285" r:id="rId16"/>
    <p:sldId id="286" r:id="rId17"/>
    <p:sldId id="279" r:id="rId18"/>
    <p:sldId id="271" r:id="rId19"/>
    <p:sldId id="272" r:id="rId20"/>
    <p:sldId id="266" r:id="rId21"/>
    <p:sldId id="283" r:id="rId22"/>
    <p:sldId id="267" r:id="rId23"/>
    <p:sldId id="274" r:id="rId24"/>
    <p:sldId id="278" r:id="rId25"/>
    <p:sldId id="265" r:id="rId26"/>
    <p:sldId id="276" r:id="rId27"/>
    <p:sldId id="277" r:id="rId28"/>
    <p:sldId id="259" r:id="rId29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2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D737E8-8FFC-43E4-AAEC-57A7794BE212}" v="35" dt="2022-07-13T10:21:40.478"/>
    <p1510:client id="{B6CA28CC-5A98-40EC-9411-0FCFDF3CC834}" v="5" dt="2022-07-13T10:28:14.8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6968" autoAdjust="0"/>
  </p:normalViewPr>
  <p:slideViewPr>
    <p:cSldViewPr snapToGrid="0">
      <p:cViewPr varScale="1">
        <p:scale>
          <a:sx n="60" d="100"/>
          <a:sy n="60" d="100"/>
        </p:scale>
        <p:origin x="1430" y="4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1A839-F3E4-4D9D-A525-BAD91030AC63}" type="datetimeFigureOut">
              <a:rPr lang="hu-HU" smtClean="0"/>
              <a:t>2023. 09. 27.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62000-11C5-4D5A-AC79-6C282017C8B5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30017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Rubber</a:t>
            </a:r>
            <a:r>
              <a:rPr lang="hu-HU" dirty="0"/>
              <a:t> </a:t>
            </a:r>
            <a:r>
              <a:rPr lang="hu-HU" dirty="0" err="1"/>
              <a:t>band</a:t>
            </a:r>
            <a:r>
              <a:rPr lang="hu-HU" dirty="0"/>
              <a:t> </a:t>
            </a:r>
            <a:r>
              <a:rPr lang="hu-HU" dirty="0" err="1"/>
              <a:t>effect</a:t>
            </a:r>
            <a:endParaRPr lang="hu-HU" dirty="0"/>
          </a:p>
          <a:p>
            <a:endParaRPr lang="hu-HU" dirty="0"/>
          </a:p>
          <a:p>
            <a:r>
              <a:rPr lang="hu-HU" dirty="0" err="1"/>
              <a:t>Tristan</a:t>
            </a:r>
            <a:r>
              <a:rPr lang="hu-HU" dirty="0"/>
              <a:t> Harris</a:t>
            </a:r>
            <a:br>
              <a:rPr lang="hu-HU" dirty="0"/>
            </a:br>
            <a:r>
              <a:rPr lang="hu-HU" dirty="0"/>
              <a:t>- 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technology ethicist</a:t>
            </a:r>
            <a:br>
              <a:rPr lang="hu-H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hu-H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executive director and co-founder of the </a:t>
            </a:r>
            <a:r>
              <a:rPr lang="hu-H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Center </a:t>
            </a:r>
            <a:r>
              <a:rPr lang="hu-HU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for</a:t>
            </a:r>
            <a:r>
              <a:rPr lang="hu-H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hu-HU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Humane</a:t>
            </a:r>
            <a:r>
              <a:rPr lang="hu-H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hu-HU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Technology</a:t>
            </a:r>
            <a:endParaRPr lang="hu-HU" b="0" i="0" u="none" strike="noStrike" dirty="0">
              <a:solidFill>
                <a:srgbClr val="3366CC"/>
              </a:solidFill>
              <a:effectLst/>
              <a:latin typeface="Arial" panose="020B0604020202020204" pitchFamily="34" charset="0"/>
            </a:endParaRPr>
          </a:p>
          <a:p>
            <a:endParaRPr lang="hu-HU" b="0" i="0" u="none" strike="noStrike" dirty="0">
              <a:solidFill>
                <a:srgbClr val="3366CC"/>
              </a:solidFill>
              <a:effectLst/>
              <a:latin typeface="Arial" panose="020B0604020202020204" pitchFamily="34" charset="0"/>
            </a:endParaRPr>
          </a:p>
          <a:p>
            <a:r>
              <a:rPr lang="hu-HU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</a:rPr>
              <a:t>Aza </a:t>
            </a:r>
            <a:r>
              <a:rPr lang="hu-HU" b="0" i="0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</a:rPr>
              <a:t>Raskin</a:t>
            </a:r>
            <a:endParaRPr lang="hu-HU" b="0" i="0" u="none" strike="noStrike" dirty="0">
              <a:solidFill>
                <a:srgbClr val="3366CC"/>
              </a:solidFill>
              <a:effectLst/>
              <a:latin typeface="Arial" panose="020B0604020202020204" pitchFamily="34" charset="0"/>
            </a:endParaRPr>
          </a:p>
          <a:p>
            <a:r>
              <a:rPr lang="hu-H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co-founder of the</a:t>
            </a:r>
            <a:r>
              <a:rPr lang="hu-H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Center </a:t>
            </a:r>
            <a:r>
              <a:rPr lang="hu-HU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for</a:t>
            </a:r>
            <a:r>
              <a:rPr lang="hu-H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hu-HU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Humane</a:t>
            </a:r>
            <a:r>
              <a:rPr lang="hu-H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hu-HU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Technology</a:t>
            </a:r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62000-11C5-4D5A-AC79-6C282017C8B5}" type="slidenum">
              <a:rPr lang="hu-HU" smtClean="0"/>
              <a:t>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16878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It</a:t>
            </a:r>
            <a:r>
              <a:rPr lang="hu-HU" dirty="0"/>
              <a:t> is </a:t>
            </a:r>
            <a:r>
              <a:rPr lang="hu-HU" dirty="0" err="1"/>
              <a:t>not</a:t>
            </a:r>
            <a:r>
              <a:rPr lang="hu-HU" dirty="0"/>
              <a:t> </a:t>
            </a:r>
            <a:r>
              <a:rPr lang="hu-HU" dirty="0" err="1"/>
              <a:t>stealing</a:t>
            </a:r>
            <a:r>
              <a:rPr lang="hu-HU" dirty="0"/>
              <a:t> </a:t>
            </a:r>
            <a:r>
              <a:rPr lang="hu-HU" dirty="0" err="1"/>
              <a:t>if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reference</a:t>
            </a:r>
            <a:r>
              <a:rPr lang="hu-HU" dirty="0"/>
              <a:t> </a:t>
            </a:r>
            <a:r>
              <a:rPr lang="hu-HU" dirty="0" err="1"/>
              <a:t>it</a:t>
            </a:r>
            <a:r>
              <a:rPr lang="hu-HU" dirty="0"/>
              <a:t> </a:t>
            </a:r>
            <a:r>
              <a:rPr lang="hu-HU" dirty="0" err="1"/>
              <a:t>properly</a:t>
            </a:r>
            <a:r>
              <a:rPr lang="hu-HU" dirty="0"/>
              <a:t>.</a:t>
            </a:r>
          </a:p>
          <a:p>
            <a:r>
              <a:rPr lang="hu-HU" dirty="0"/>
              <a:t>BORROWED </a:t>
            </a:r>
            <a:r>
              <a:rPr lang="hu-HU" dirty="0" err="1"/>
              <a:t>material</a:t>
            </a:r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62000-11C5-4D5A-AC79-6C282017C8B5}" type="slidenum">
              <a:rPr lang="hu-HU" smtClean="0"/>
              <a:t>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33191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painter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use</a:t>
            </a:r>
            <a:r>
              <a:rPr lang="hu-HU" dirty="0"/>
              <a:t> a </a:t>
            </a:r>
            <a:r>
              <a:rPr lang="hu-HU" dirty="0" err="1"/>
              <a:t>brush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create</a:t>
            </a:r>
            <a:r>
              <a:rPr lang="hu-HU" dirty="0"/>
              <a:t> a </a:t>
            </a:r>
            <a:r>
              <a:rPr lang="hu-HU" dirty="0" err="1"/>
              <a:t>picture</a:t>
            </a:r>
            <a:r>
              <a:rPr lang="hu-HU" dirty="0"/>
              <a:t>.</a:t>
            </a:r>
          </a:p>
          <a:p>
            <a:r>
              <a:rPr lang="hu-HU" dirty="0"/>
              <a:t>A </a:t>
            </a:r>
            <a:r>
              <a:rPr lang="hu-HU" dirty="0" err="1"/>
              <a:t>digital</a:t>
            </a:r>
            <a:r>
              <a:rPr lang="hu-HU" dirty="0"/>
              <a:t> </a:t>
            </a:r>
            <a:r>
              <a:rPr lang="hu-HU" dirty="0" err="1"/>
              <a:t>artist</a:t>
            </a:r>
            <a:r>
              <a:rPr lang="hu-HU" dirty="0"/>
              <a:t> </a:t>
            </a:r>
            <a:r>
              <a:rPr lang="hu-HU" dirty="0" err="1"/>
              <a:t>use</a:t>
            </a:r>
            <a:r>
              <a:rPr lang="hu-HU" dirty="0"/>
              <a:t> a </a:t>
            </a:r>
            <a:r>
              <a:rPr lang="hu-HU" dirty="0" err="1"/>
              <a:t>generative</a:t>
            </a:r>
            <a:r>
              <a:rPr lang="hu-HU" dirty="0"/>
              <a:t> </a:t>
            </a:r>
            <a:r>
              <a:rPr lang="hu-HU" dirty="0" err="1"/>
              <a:t>model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create</a:t>
            </a:r>
            <a:r>
              <a:rPr lang="hu-HU" dirty="0"/>
              <a:t> an image.</a:t>
            </a:r>
          </a:p>
          <a:p>
            <a:endParaRPr lang="hu-HU" dirty="0"/>
          </a:p>
          <a:p>
            <a:r>
              <a:rPr lang="hu-HU" dirty="0" err="1"/>
              <a:t>What</a:t>
            </a:r>
            <a:r>
              <a:rPr lang="hu-HU" dirty="0"/>
              <a:t> is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difference</a:t>
            </a:r>
            <a:r>
              <a:rPr lang="hu-HU" dirty="0"/>
              <a:t>? Is </a:t>
            </a:r>
            <a:r>
              <a:rPr lang="hu-HU" dirty="0" err="1"/>
              <a:t>there</a:t>
            </a:r>
            <a:r>
              <a:rPr lang="hu-HU" dirty="0"/>
              <a:t> </a:t>
            </a:r>
            <a:r>
              <a:rPr lang="hu-HU" dirty="0" err="1"/>
              <a:t>any</a:t>
            </a:r>
            <a:r>
              <a:rPr lang="hu-HU" dirty="0"/>
              <a:t>?</a:t>
            </a:r>
          </a:p>
          <a:p>
            <a:endParaRPr lang="hu-HU" dirty="0"/>
          </a:p>
          <a:p>
            <a:r>
              <a:rPr lang="hu-HU" dirty="0"/>
              <a:t>Prompt </a:t>
            </a:r>
            <a:r>
              <a:rPr lang="hu-HU" dirty="0" err="1"/>
              <a:t>engineering</a:t>
            </a:r>
            <a:r>
              <a:rPr lang="hu-HU" dirty="0"/>
              <a:t>.</a:t>
            </a:r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62000-11C5-4D5A-AC79-6C282017C8B5}" type="slidenum">
              <a:rPr lang="hu-HU" smtClean="0"/>
              <a:t>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4203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And in </a:t>
            </a:r>
            <a:r>
              <a:rPr lang="hu-HU" dirty="0" err="1"/>
              <a:t>general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Large</a:t>
            </a:r>
            <a:r>
              <a:rPr lang="hu-HU" dirty="0"/>
              <a:t> </a:t>
            </a:r>
            <a:r>
              <a:rPr lang="hu-HU" dirty="0" err="1"/>
              <a:t>Language</a:t>
            </a:r>
            <a:r>
              <a:rPr lang="hu-HU" dirty="0"/>
              <a:t> </a:t>
            </a:r>
            <a:r>
              <a:rPr lang="hu-HU" dirty="0" err="1"/>
              <a:t>Models</a:t>
            </a:r>
            <a:r>
              <a:rPr lang="hu-HU" dirty="0"/>
              <a:t>.</a:t>
            </a:r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62000-11C5-4D5A-AC79-6C282017C8B5}" type="slidenum">
              <a:rPr lang="hu-HU" smtClean="0"/>
              <a:t>13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40131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Instagram, </a:t>
            </a:r>
            <a:r>
              <a:rPr lang="hu-HU" dirty="0" err="1"/>
              <a:t>dumd</a:t>
            </a:r>
            <a:r>
              <a:rPr lang="hu-HU" dirty="0"/>
              <a:t> </a:t>
            </a:r>
            <a:r>
              <a:rPr lang="hu-HU" dirty="0" err="1"/>
              <a:t>scrolling</a:t>
            </a:r>
            <a:endParaRPr lang="hu-HU" dirty="0"/>
          </a:p>
          <a:p>
            <a:endParaRPr lang="hu-HU" dirty="0"/>
          </a:p>
          <a:p>
            <a:r>
              <a:rPr lang="hu-HU" dirty="0" err="1"/>
              <a:t>Recommender</a:t>
            </a:r>
            <a:r>
              <a:rPr lang="hu-HU" dirty="0"/>
              <a:t> </a:t>
            </a:r>
            <a:r>
              <a:rPr lang="hu-HU" dirty="0" err="1"/>
              <a:t>systems</a:t>
            </a:r>
            <a:r>
              <a:rPr lang="hu-HU" dirty="0"/>
              <a:t> </a:t>
            </a:r>
            <a:r>
              <a:rPr lang="hu-HU" dirty="0" err="1"/>
              <a:t>based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time</a:t>
            </a:r>
            <a:r>
              <a:rPr lang="hu-HU" dirty="0"/>
              <a:t>.</a:t>
            </a:r>
          </a:p>
          <a:p>
            <a:endParaRPr lang="hu-HU" dirty="0"/>
          </a:p>
          <a:p>
            <a:r>
              <a:rPr lang="hu-HU" dirty="0" err="1"/>
              <a:t>Canceling</a:t>
            </a:r>
            <a:r>
              <a:rPr lang="hu-HU" dirty="0"/>
              <a:t> a </a:t>
            </a:r>
            <a:r>
              <a:rPr lang="hu-HU" dirty="0" err="1"/>
              <a:t>not</a:t>
            </a:r>
            <a:r>
              <a:rPr lang="hu-HU" dirty="0"/>
              <a:t> </a:t>
            </a:r>
            <a:r>
              <a:rPr lang="hu-HU" dirty="0" err="1"/>
              <a:t>wanted</a:t>
            </a:r>
            <a:r>
              <a:rPr lang="hu-HU" dirty="0"/>
              <a:t> </a:t>
            </a:r>
            <a:r>
              <a:rPr lang="hu-HU" dirty="0" err="1"/>
              <a:t>content</a:t>
            </a:r>
            <a:r>
              <a:rPr lang="hu-HU" dirty="0"/>
              <a:t> </a:t>
            </a:r>
            <a:r>
              <a:rPr lang="hu-HU" dirty="0" err="1"/>
              <a:t>takes</a:t>
            </a:r>
            <a:r>
              <a:rPr lang="hu-HU" dirty="0"/>
              <a:t> more </a:t>
            </a:r>
            <a:r>
              <a:rPr lang="hu-HU" dirty="0" err="1"/>
              <a:t>time</a:t>
            </a:r>
            <a:r>
              <a:rPr lang="hu-HU" dirty="0"/>
              <a:t> –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will</a:t>
            </a:r>
            <a:r>
              <a:rPr lang="hu-HU" dirty="0"/>
              <a:t> </a:t>
            </a:r>
            <a:r>
              <a:rPr lang="hu-HU" dirty="0" err="1"/>
              <a:t>get</a:t>
            </a:r>
            <a:r>
              <a:rPr lang="hu-HU" dirty="0"/>
              <a:t> more of </a:t>
            </a:r>
            <a:r>
              <a:rPr lang="hu-HU" dirty="0" err="1"/>
              <a:t>it</a:t>
            </a:r>
            <a:r>
              <a:rPr lang="hu-HU" dirty="0"/>
              <a:t>.</a:t>
            </a:r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62000-11C5-4D5A-AC79-6C282017C8B5}" type="slidenum">
              <a:rPr lang="hu-HU" smtClean="0"/>
              <a:t>21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99206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62000-11C5-4D5A-AC79-6C282017C8B5}" type="slidenum">
              <a:rPr lang="hu-HU" smtClean="0"/>
              <a:t>23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72368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Warning</a:t>
            </a:r>
            <a:r>
              <a:rPr lang="hu-HU" dirty="0"/>
              <a:t> </a:t>
            </a:r>
            <a:r>
              <a:rPr lang="hu-HU" dirty="0" err="1"/>
              <a:t>sign</a:t>
            </a:r>
            <a:endParaRPr lang="hu-HU" dirty="0"/>
          </a:p>
          <a:p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uncharted</a:t>
            </a:r>
            <a:r>
              <a:rPr lang="hu-HU" dirty="0"/>
              <a:t> </a:t>
            </a:r>
            <a:r>
              <a:rPr lang="hu-HU" dirty="0" err="1"/>
              <a:t>therritory</a:t>
            </a:r>
            <a:r>
              <a:rPr lang="hu-HU" dirty="0"/>
              <a:t> here.</a:t>
            </a:r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62000-11C5-4D5A-AC79-6C282017C8B5}" type="slidenum">
              <a:rPr lang="hu-HU" smtClean="0"/>
              <a:t>25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21763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Einstein </a:t>
            </a:r>
            <a:r>
              <a:rPr lang="hu-HU"/>
              <a:t>riddle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62000-11C5-4D5A-AC79-6C282017C8B5}" type="slidenum">
              <a:rPr lang="hu-HU" smtClean="0"/>
              <a:t>26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50428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62000-11C5-4D5A-AC79-6C282017C8B5}" type="slidenum">
              <a:rPr lang="hu-HU" smtClean="0"/>
              <a:t>28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76932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8ECCF109-5704-477E-995D-F88760F42F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12099CC8-E10B-4B36-B7D6-73FB509C042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456" y="2001838"/>
            <a:ext cx="8385544" cy="1879046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 </a:t>
            </a:r>
            <a:r>
              <a:rPr lang="en-US" noProof="0" dirty="0" err="1"/>
              <a:t>Cím</a:t>
            </a:r>
            <a:endParaRPr lang="en-US" noProof="0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7666E9E-197D-46A2-9B6B-457BE70D5D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456" y="3955410"/>
            <a:ext cx="5971953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 err="1"/>
              <a:t>Kattintson</a:t>
            </a:r>
            <a:r>
              <a:rPr lang="en-US" noProof="0" dirty="0"/>
              <a:t> ide </a:t>
            </a:r>
            <a:r>
              <a:rPr lang="en-US" noProof="0" dirty="0" err="1"/>
              <a:t>az</a:t>
            </a:r>
            <a:r>
              <a:rPr lang="en-US" noProof="0" dirty="0"/>
              <a:t> </a:t>
            </a:r>
            <a:r>
              <a:rPr lang="en-US" noProof="0" dirty="0" err="1"/>
              <a:t>alcím</a:t>
            </a:r>
            <a:r>
              <a:rPr lang="en-US" noProof="0" dirty="0"/>
              <a:t> </a:t>
            </a:r>
            <a:r>
              <a:rPr lang="en-US" noProof="0" dirty="0" err="1"/>
              <a:t>mintájának</a:t>
            </a:r>
            <a:r>
              <a:rPr lang="en-US" noProof="0" dirty="0"/>
              <a:t> </a:t>
            </a:r>
            <a:r>
              <a:rPr lang="en-US" noProof="0" dirty="0" err="1"/>
              <a:t>szerkesztéséhez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23321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562F4D36-E609-41C9-90D1-FB97F816B3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07608"/>
            <a:ext cx="12192000" cy="850392"/>
          </a:xfrm>
          <a:prstGeom prst="rect">
            <a:avLst/>
          </a:pr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8F4D0EA0-45A6-4BA8-B853-EB441A338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5719"/>
            <a:ext cx="10515600" cy="4844340"/>
          </a:xfrm>
        </p:spPr>
        <p:txBody>
          <a:bodyPr/>
          <a:lstStyle/>
          <a:p>
            <a:pPr lvl="0"/>
            <a:r>
              <a:rPr lang="en-US" noProof="0" dirty="0" err="1"/>
              <a:t>Mintaszöveg</a:t>
            </a:r>
            <a:r>
              <a:rPr lang="en-US" noProof="0" dirty="0"/>
              <a:t> </a:t>
            </a:r>
            <a:r>
              <a:rPr lang="en-US" noProof="0" dirty="0" err="1"/>
              <a:t>szerkesztése</a:t>
            </a:r>
            <a:endParaRPr lang="en-US" noProof="0" dirty="0"/>
          </a:p>
          <a:p>
            <a:pPr lvl="1"/>
            <a:r>
              <a:rPr lang="en-US" noProof="0" dirty="0" err="1"/>
              <a:t>Második</a:t>
            </a:r>
            <a:r>
              <a:rPr lang="en-US" noProof="0" dirty="0"/>
              <a:t> </a:t>
            </a:r>
            <a:r>
              <a:rPr lang="en-US" noProof="0" dirty="0" err="1"/>
              <a:t>szint</a:t>
            </a:r>
            <a:endParaRPr lang="en-US" noProof="0" dirty="0"/>
          </a:p>
          <a:p>
            <a:pPr lvl="2"/>
            <a:r>
              <a:rPr lang="en-US" noProof="0" dirty="0" err="1"/>
              <a:t>Harmadik</a:t>
            </a:r>
            <a:r>
              <a:rPr lang="en-US" noProof="0" dirty="0"/>
              <a:t> </a:t>
            </a:r>
            <a:r>
              <a:rPr lang="en-US" noProof="0" dirty="0" err="1"/>
              <a:t>szint</a:t>
            </a:r>
            <a:endParaRPr lang="en-US" noProof="0" dirty="0"/>
          </a:p>
          <a:p>
            <a:pPr lvl="3"/>
            <a:r>
              <a:rPr lang="en-US" noProof="0" dirty="0" err="1"/>
              <a:t>Negyedik</a:t>
            </a:r>
            <a:r>
              <a:rPr lang="en-US" noProof="0" dirty="0"/>
              <a:t> </a:t>
            </a:r>
            <a:r>
              <a:rPr lang="en-US" noProof="0" dirty="0" err="1"/>
              <a:t>szint</a:t>
            </a:r>
            <a:endParaRPr lang="en-US" noProof="0" dirty="0"/>
          </a:p>
          <a:p>
            <a:pPr lvl="4"/>
            <a:r>
              <a:rPr lang="en-US" noProof="0" dirty="0" err="1"/>
              <a:t>Ötödik</a:t>
            </a:r>
            <a:r>
              <a:rPr lang="en-US" noProof="0" dirty="0"/>
              <a:t> </a:t>
            </a:r>
            <a:r>
              <a:rPr lang="en-US" noProof="0" dirty="0" err="1"/>
              <a:t>szint</a:t>
            </a:r>
            <a:endParaRPr lang="en-US" noProof="0" dirty="0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8832DA9-CA69-4206-9F01-34D500255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B197A7F-1DAF-4896-9C1F-70526E13ECB8}" type="datetime1">
              <a:rPr lang="hu-HU" smtClean="0"/>
              <a:t>2023. 09. 27.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2C99101-8484-49DB-8614-AA603623D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A8126B1-8F10-41BC-8CD1-2F453122A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7ECEBC-3B63-4262-8BE9-06366B519A9F}" type="slidenum">
              <a:rPr lang="hu-HU" smtClean="0"/>
              <a:pPr/>
              <a:t>‹#›</a:t>
            </a:fld>
            <a:endParaRPr lang="hu-HU" dirty="0"/>
          </a:p>
        </p:txBody>
      </p:sp>
      <p:cxnSp>
        <p:nvCxnSpPr>
          <p:cNvPr id="8" name="Egyenes összekötő 7">
            <a:extLst>
              <a:ext uri="{FF2B5EF4-FFF2-40B4-BE49-F238E27FC236}">
                <a16:creationId xmlns:a16="http://schemas.microsoft.com/office/drawing/2014/main" id="{F39F033D-BDC1-4A37-B1AE-1771A4C4A525}"/>
              </a:ext>
            </a:extLst>
          </p:cNvPr>
          <p:cNvCxnSpPr/>
          <p:nvPr userDrawn="1"/>
        </p:nvCxnSpPr>
        <p:spPr>
          <a:xfrm>
            <a:off x="757931" y="900846"/>
            <a:ext cx="10676138" cy="0"/>
          </a:xfrm>
          <a:prstGeom prst="line">
            <a:avLst/>
          </a:prstGeom>
          <a:ln>
            <a:solidFill>
              <a:srgbClr val="0128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ím 8">
            <a:extLst>
              <a:ext uri="{FF2B5EF4-FFF2-40B4-BE49-F238E27FC236}">
                <a16:creationId xmlns:a16="http://schemas.microsoft.com/office/drawing/2014/main" id="{5D3147A7-1ECF-4863-B38D-0F818A837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881"/>
            <a:ext cx="10515600" cy="714893"/>
          </a:xfrm>
        </p:spPr>
        <p:txBody>
          <a:bodyPr/>
          <a:lstStyle/>
          <a:p>
            <a:r>
              <a:rPr lang="en-US" noProof="0" dirty="0" err="1"/>
              <a:t>Mintacím</a:t>
            </a:r>
            <a:r>
              <a:rPr lang="en-US" noProof="0" dirty="0"/>
              <a:t> </a:t>
            </a:r>
            <a:r>
              <a:rPr lang="en-US" noProof="0" dirty="0" err="1"/>
              <a:t>szerkesztése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24306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>
            <a:extLst>
              <a:ext uri="{FF2B5EF4-FFF2-40B4-BE49-F238E27FC236}">
                <a16:creationId xmlns:a16="http://schemas.microsoft.com/office/drawing/2014/main" id="{3826ED7A-1BF2-4FC0-99C4-00E480B589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07608"/>
            <a:ext cx="12192000" cy="850392"/>
          </a:xfrm>
          <a:prstGeom prst="rect">
            <a:avLst/>
          </a:prstGeom>
        </p:spPr>
      </p:pic>
      <p:sp>
        <p:nvSpPr>
          <p:cNvPr id="4" name="Dátum helye 3">
            <a:extLst>
              <a:ext uri="{FF2B5EF4-FFF2-40B4-BE49-F238E27FC236}">
                <a16:creationId xmlns:a16="http://schemas.microsoft.com/office/drawing/2014/main" id="{935D0D00-64F6-43E5-A09F-CE1A72DD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21AABAB-CCF8-4EFD-8775-A3483F0DA1E6}" type="datetime1">
              <a:rPr lang="en-US" noProof="0" smtClean="0"/>
              <a:t>9/27/2023</a:t>
            </a:fld>
            <a:endParaRPr lang="en-US" noProof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97FCAE8-AACD-454B-90DC-8E6F10DD5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129FE1C-4208-4AC1-8887-5D6682C53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7ECEBC-3B63-4262-8BE9-06366B519A9F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7" name="Cím 1">
            <a:extLst>
              <a:ext uri="{FF2B5EF4-FFF2-40B4-BE49-F238E27FC236}">
                <a16:creationId xmlns:a16="http://schemas.microsoft.com/office/drawing/2014/main" id="{87CA6B5F-37D6-4D51-A799-1D3B75140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1807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noProof="0"/>
              <a:t>Mintacím szerkesztése</a:t>
            </a:r>
          </a:p>
        </p:txBody>
      </p:sp>
      <p:sp>
        <p:nvSpPr>
          <p:cNvPr id="9" name="Szöveg helye 2">
            <a:extLst>
              <a:ext uri="{FF2B5EF4-FFF2-40B4-BE49-F238E27FC236}">
                <a16:creationId xmlns:a16="http://schemas.microsoft.com/office/drawing/2014/main" id="{37450994-A704-40CC-B01C-B1774AC0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261971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Mintaszöveg szerkesztése</a:t>
            </a:r>
          </a:p>
        </p:txBody>
      </p:sp>
    </p:spTree>
    <p:extLst>
      <p:ext uri="{BB962C8B-B14F-4D97-AF65-F5344CB8AC3E}">
        <p14:creationId xmlns:p14="http://schemas.microsoft.com/office/powerpoint/2010/main" val="698502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88EA3FA3-E579-4B32-AFB8-88A2F2221E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07608"/>
            <a:ext cx="12192000" cy="85039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E54009BD-B1D6-40CF-96E2-BD0066FEB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8DCEEF1-ECCE-4C54-99B5-75CBFD4042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05324"/>
            <a:ext cx="5181600" cy="4894735"/>
          </a:xfrm>
        </p:spPr>
        <p:txBody>
          <a:bodyPr/>
          <a:lstStyle/>
          <a:p>
            <a:pPr lvl="0"/>
            <a:r>
              <a:rPr lang="en-US" noProof="0"/>
              <a:t>Mintaszöveg szerkesztése</a:t>
            </a:r>
          </a:p>
          <a:p>
            <a:pPr lvl="1"/>
            <a:r>
              <a:rPr lang="en-US" noProof="0"/>
              <a:t>Második szint</a:t>
            </a:r>
          </a:p>
          <a:p>
            <a:pPr lvl="2"/>
            <a:r>
              <a:rPr lang="en-US" noProof="0"/>
              <a:t>Harmadik szint</a:t>
            </a:r>
          </a:p>
          <a:p>
            <a:pPr lvl="3"/>
            <a:r>
              <a:rPr lang="en-US" noProof="0"/>
              <a:t>Negyedik szint</a:t>
            </a:r>
          </a:p>
          <a:p>
            <a:pPr lvl="4"/>
            <a:r>
              <a:rPr lang="en-US" noProof="0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5E5EA962-DF13-43A3-A84E-80C2FCB47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05324"/>
            <a:ext cx="5181600" cy="4894735"/>
          </a:xfrm>
        </p:spPr>
        <p:txBody>
          <a:bodyPr/>
          <a:lstStyle/>
          <a:p>
            <a:pPr lvl="0"/>
            <a:r>
              <a:rPr lang="en-US" noProof="0"/>
              <a:t>Mintaszöveg szerkesztése</a:t>
            </a:r>
          </a:p>
          <a:p>
            <a:pPr lvl="1"/>
            <a:r>
              <a:rPr lang="en-US" noProof="0"/>
              <a:t>Második szint</a:t>
            </a:r>
          </a:p>
          <a:p>
            <a:pPr lvl="2"/>
            <a:r>
              <a:rPr lang="en-US" noProof="0"/>
              <a:t>Harmadik szint</a:t>
            </a:r>
          </a:p>
          <a:p>
            <a:pPr lvl="3"/>
            <a:r>
              <a:rPr lang="en-US" noProof="0"/>
              <a:t>Negyedik szint</a:t>
            </a:r>
          </a:p>
          <a:p>
            <a:pPr lvl="4"/>
            <a:r>
              <a:rPr lang="en-US" noProof="0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464E610F-7E0C-4CB7-BA19-9B3BCAA16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86A98E5-7FAA-4267-90DB-9E7BCE3DBFB1}" type="datetime1">
              <a:rPr lang="en-US" noProof="0" smtClean="0"/>
              <a:t>9/27/2023</a:t>
            </a:fld>
            <a:endParaRPr lang="en-US" noProof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D893640-7157-4D03-A818-DB22C4C83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913BE1C-AC49-4FB1-BE73-84887BF05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7ECEBC-3B63-4262-8BE9-06366B519A9F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E51596C2-2264-4B65-8048-6E5DD282DCF1}"/>
              </a:ext>
            </a:extLst>
          </p:cNvPr>
          <p:cNvCxnSpPr/>
          <p:nvPr userDrawn="1"/>
        </p:nvCxnSpPr>
        <p:spPr>
          <a:xfrm>
            <a:off x="757931" y="897775"/>
            <a:ext cx="10676138" cy="0"/>
          </a:xfrm>
          <a:prstGeom prst="line">
            <a:avLst/>
          </a:prstGeom>
          <a:ln>
            <a:solidFill>
              <a:srgbClr val="0128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09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44BE49CD-7DB0-4867-A82C-04FE37ED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005"/>
            <a:ext cx="10515600" cy="764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noProof="0" dirty="0" err="1"/>
              <a:t>Mintacím</a:t>
            </a:r>
            <a:r>
              <a:rPr lang="en-US" noProof="0" dirty="0"/>
              <a:t> </a:t>
            </a:r>
            <a:r>
              <a:rPr lang="en-US" noProof="0" dirty="0" err="1"/>
              <a:t>szerkesztése</a:t>
            </a:r>
            <a:endParaRPr lang="en-US" noProof="0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EFE073D-886B-4598-84CB-8ECE74014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39091"/>
            <a:ext cx="10515600" cy="5137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err="1"/>
              <a:t>Mintaszöveg</a:t>
            </a:r>
            <a:r>
              <a:rPr lang="en-US" noProof="0" dirty="0"/>
              <a:t> </a:t>
            </a:r>
            <a:r>
              <a:rPr lang="en-US" noProof="0" dirty="0" err="1"/>
              <a:t>szerkesztése</a:t>
            </a:r>
            <a:endParaRPr lang="en-US" noProof="0" dirty="0"/>
          </a:p>
          <a:p>
            <a:pPr lvl="1"/>
            <a:r>
              <a:rPr lang="en-US" noProof="0" dirty="0" err="1"/>
              <a:t>Második</a:t>
            </a:r>
            <a:r>
              <a:rPr lang="en-US" noProof="0" dirty="0"/>
              <a:t> </a:t>
            </a:r>
            <a:r>
              <a:rPr lang="en-US" noProof="0" dirty="0" err="1"/>
              <a:t>szint</a:t>
            </a:r>
            <a:endParaRPr lang="en-US" noProof="0" dirty="0"/>
          </a:p>
          <a:p>
            <a:pPr lvl="2"/>
            <a:r>
              <a:rPr lang="en-US" noProof="0" dirty="0" err="1"/>
              <a:t>Harmadik</a:t>
            </a:r>
            <a:r>
              <a:rPr lang="en-US" noProof="0" dirty="0"/>
              <a:t> </a:t>
            </a:r>
            <a:r>
              <a:rPr lang="en-US" noProof="0" dirty="0" err="1"/>
              <a:t>szint</a:t>
            </a:r>
            <a:endParaRPr lang="en-US" noProof="0" dirty="0"/>
          </a:p>
          <a:p>
            <a:pPr lvl="3"/>
            <a:r>
              <a:rPr lang="en-US" noProof="0" dirty="0" err="1"/>
              <a:t>Negyedik</a:t>
            </a:r>
            <a:r>
              <a:rPr lang="en-US" noProof="0" dirty="0"/>
              <a:t> </a:t>
            </a:r>
            <a:r>
              <a:rPr lang="en-US" noProof="0" dirty="0" err="1"/>
              <a:t>szint</a:t>
            </a:r>
            <a:endParaRPr lang="en-US" noProof="0" dirty="0"/>
          </a:p>
          <a:p>
            <a:pPr lvl="4"/>
            <a:r>
              <a:rPr lang="en-US" noProof="0" dirty="0" err="1"/>
              <a:t>Ötödik</a:t>
            </a:r>
            <a:r>
              <a:rPr lang="en-US" noProof="0" dirty="0"/>
              <a:t> </a:t>
            </a:r>
            <a:r>
              <a:rPr lang="en-US" noProof="0" dirty="0" err="1"/>
              <a:t>szint</a:t>
            </a:r>
            <a:endParaRPr lang="en-US" noProof="0" dirty="0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FD0B117-7C65-4A5E-9015-006CDE6F5D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36550" y="6247425"/>
            <a:ext cx="13782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92A15-7B04-448F-A256-02DAB50045DD}" type="datetime1">
              <a:rPr lang="hu-HU" smtClean="0"/>
              <a:t>2023. 09. 27.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FC661A3-2442-48FA-8301-97C4F681D6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14776" y="624742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D2739BB-063D-4B62-8ACA-7C4EAA396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531626" y="6257089"/>
            <a:ext cx="1822174" cy="357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7ECEBC-3B63-4262-8BE9-06366B519A9F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27000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01285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1285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1285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1285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1285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1285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lipdrop.co/stable-diffusion" TargetMode="External"/><Relationship Id="rId2" Type="http://schemas.openxmlformats.org/officeDocument/2006/relationships/hyperlink" Target="https://openai.com/dall-e-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s://github.com/AbdBarho/stable-diffusion-webui-docker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2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chat.openai.com/auth/login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B0_-qKbal4&amp;t=1163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uG8vItscFKc" TargetMode="External"/><Relationship Id="rId4" Type="http://schemas.openxmlformats.org/officeDocument/2006/relationships/hyperlink" Target="https://www.youtube.com/watch?v=xoVJKj8lcNQ&amp;t=203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G8vItscFKc?feature=oembed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heguardian.com/technology/2023/sep/24/an-old-master-no-its-an-image-ai-just-knocked-up-and-it-cant-be-copyrighted?fbclid=IwAR0XaFtPaDvqG-IsjVal_XuxjR5qXiRN_hIHreusy2LTL_kqtizwGlg24-Q" TargetMode="Externa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B887D79-A9CC-4FD1-A8B9-D42E563721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456" y="2214489"/>
            <a:ext cx="8385544" cy="1428382"/>
          </a:xfrm>
        </p:spPr>
        <p:txBody>
          <a:bodyPr>
            <a:normAutofit/>
          </a:bodyPr>
          <a:lstStyle/>
          <a:p>
            <a:r>
              <a:rPr lang="en-US" sz="5400" cap="all" dirty="0"/>
              <a:t>Ethics and Chat GPT</a:t>
            </a:r>
            <a:endParaRPr lang="en-US" sz="3600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008CD27-A5B1-404F-912A-5BDFA6CADA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456" y="3994224"/>
            <a:ext cx="7970874" cy="998395"/>
          </a:xfrm>
        </p:spPr>
        <p:txBody>
          <a:bodyPr/>
          <a:lstStyle/>
          <a:p>
            <a:r>
              <a:rPr lang="en-US" sz="2000" dirty="0"/>
              <a:t>Introduction to Machine Learning</a:t>
            </a:r>
            <a:r>
              <a:rPr lang="hu-HU" sz="2000" dirty="0"/>
              <a:t> – </a:t>
            </a:r>
            <a:r>
              <a:rPr lang="hu-HU" sz="2000" dirty="0" err="1"/>
              <a:t>Lecture</a:t>
            </a:r>
            <a:r>
              <a:rPr lang="hu-HU" sz="2000" dirty="0"/>
              <a:t> 3.</a:t>
            </a:r>
            <a:br>
              <a:rPr lang="en-US" sz="2000" dirty="0"/>
            </a:br>
            <a:r>
              <a:rPr lang="en-US" sz="2000" dirty="0"/>
              <a:t>Balázs Nagy, PhD</a:t>
            </a:r>
          </a:p>
        </p:txBody>
      </p:sp>
      <p:grpSp>
        <p:nvGrpSpPr>
          <p:cNvPr id="57" name="Csoportba foglalás 56">
            <a:extLst>
              <a:ext uri="{FF2B5EF4-FFF2-40B4-BE49-F238E27FC236}">
                <a16:creationId xmlns:a16="http://schemas.microsoft.com/office/drawing/2014/main" id="{A22B750B-52E9-CDBE-3216-0AF440357B71}"/>
              </a:ext>
            </a:extLst>
          </p:cNvPr>
          <p:cNvGrpSpPr/>
          <p:nvPr/>
        </p:nvGrpSpPr>
        <p:grpSpPr>
          <a:xfrm>
            <a:off x="1075882" y="4992619"/>
            <a:ext cx="6551679" cy="1349266"/>
            <a:chOff x="3042906" y="4942478"/>
            <a:chExt cx="6551679" cy="1349266"/>
          </a:xfrm>
        </p:grpSpPr>
        <p:pic>
          <p:nvPicPr>
            <p:cNvPr id="6" name="Ábra 5">
              <a:extLst>
                <a:ext uri="{FF2B5EF4-FFF2-40B4-BE49-F238E27FC236}">
                  <a16:creationId xmlns:a16="http://schemas.microsoft.com/office/drawing/2014/main" id="{9A8DA9A8-2890-FAA6-607C-6FBF14F69E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b="51528"/>
            <a:stretch/>
          </p:blipFill>
          <p:spPr>
            <a:xfrm>
              <a:off x="3042906" y="5132892"/>
              <a:ext cx="1466850" cy="1158852"/>
            </a:xfrm>
            <a:prstGeom prst="rect">
              <a:avLst/>
            </a:prstGeom>
          </p:spPr>
        </p:pic>
        <p:pic>
          <p:nvPicPr>
            <p:cNvPr id="7" name="Ábra 6">
              <a:extLst>
                <a:ext uri="{FF2B5EF4-FFF2-40B4-BE49-F238E27FC236}">
                  <a16:creationId xmlns:a16="http://schemas.microsoft.com/office/drawing/2014/main" id="{B1E159C0-A572-549D-7A1A-AC8F314478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5359" r="1797"/>
            <a:stretch/>
          </p:blipFill>
          <p:spPr>
            <a:xfrm>
              <a:off x="4655508" y="4942478"/>
              <a:ext cx="1440492" cy="1306351"/>
            </a:xfrm>
            <a:prstGeom prst="rect">
              <a:avLst/>
            </a:prstGeom>
          </p:spPr>
        </p:pic>
        <p:pic>
          <p:nvPicPr>
            <p:cNvPr id="9" name="Kép 8">
              <a:extLst>
                <a:ext uri="{FF2B5EF4-FFF2-40B4-BE49-F238E27FC236}">
                  <a16:creationId xmlns:a16="http://schemas.microsoft.com/office/drawing/2014/main" id="{C8D878E8-EB3B-D3EF-16F7-DEC874F56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4834" y="5266728"/>
              <a:ext cx="3239751" cy="801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617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314756-9479-8271-B0B4-C3E4998D9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97A7F-1DAF-4896-9C1F-70526E13ECB8}" type="datetime1">
              <a:rPr lang="hu-HU" smtClean="0"/>
              <a:t>2023. 09. 27.</a:t>
            </a:fld>
            <a:endParaRPr lang="hu-H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BEC7A-D661-61D1-CDE1-59293ADD8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D48743-1548-8E66-47F7-C8D693DE3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10</a:t>
            </a:fld>
            <a:endParaRPr lang="hu-H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8C841D3-5673-4390-D563-2D7130895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Road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success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65D55B-0722-8E2C-7B77-A02727EFE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423" y="915793"/>
            <a:ext cx="2824362" cy="507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37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átum helye 2">
            <a:extLst>
              <a:ext uri="{FF2B5EF4-FFF2-40B4-BE49-F238E27FC236}">
                <a16:creationId xmlns:a16="http://schemas.microsoft.com/office/drawing/2014/main" id="{586A1AC7-57CF-4DD6-7726-A72028404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97A7F-1DAF-4896-9C1F-70526E13ECB8}" type="datetime1">
              <a:rPr lang="hu-HU" smtClean="0"/>
              <a:t>2023. 09. 27.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262F98D-65DB-224E-912D-2B55A9B1B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3849C58-9925-7A52-EAEC-F65018223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11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A930C1C5-D7D8-A46C-1733-7A5296DF7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Attempt # many</a:t>
            </a:r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F4F14F06-5DC6-BF7F-81EA-348B6F58DD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60000"/>
            <a:ext cx="3976576" cy="4640060"/>
          </a:xfrm>
        </p:spPr>
        <p:txBody>
          <a:bodyPr/>
          <a:lstStyle/>
          <a:p>
            <a:pPr marL="0" indent="0">
              <a:buNone/>
            </a:pPr>
            <a:r>
              <a:rPr lang="hu-HU" u="sng" dirty="0"/>
              <a:t>Prompt:</a:t>
            </a:r>
            <a:br>
              <a:rPr lang="hu-HU" dirty="0"/>
            </a:br>
            <a:r>
              <a:rPr lang="en-GB" dirty="0"/>
              <a:t>Acrylic painting of a mountain landscape, with a stormy sky and a cabin nestled in the forest, high contrast, high resolution</a:t>
            </a:r>
            <a:br>
              <a:rPr lang="hu-HU" dirty="0"/>
            </a:br>
            <a:br>
              <a:rPr lang="hu-HU" dirty="0"/>
            </a:br>
            <a:r>
              <a:rPr lang="hu-HU" u="sng" dirty="0"/>
              <a:t>Software:</a:t>
            </a:r>
            <a:r>
              <a:rPr lang="hu-HU" dirty="0"/>
              <a:t> SD offline</a:t>
            </a:r>
            <a:br>
              <a:rPr lang="hu-HU" dirty="0"/>
            </a:br>
            <a:r>
              <a:rPr lang="en-US" u="sng" dirty="0"/>
              <a:t>Iteration:</a:t>
            </a:r>
            <a:r>
              <a:rPr lang="hu-HU" dirty="0"/>
              <a:t> 40</a:t>
            </a:r>
            <a:br>
              <a:rPr lang="hu-HU" dirty="0"/>
            </a:br>
            <a:r>
              <a:rPr lang="hu-HU" u="sng" dirty="0"/>
              <a:t>Batch:</a:t>
            </a:r>
            <a:r>
              <a:rPr lang="hu-HU" dirty="0"/>
              <a:t> 4</a:t>
            </a:r>
            <a:endParaRPr lang="en-US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0B8EDBB1-16F6-E3EA-DBE8-7EC31EC9B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0000" y="1260000"/>
            <a:ext cx="6912000" cy="4320000"/>
          </a:xfrm>
          <a:prstGeom prst="rect">
            <a:avLst/>
          </a:prstGeom>
        </p:spPr>
      </p:pic>
      <p:pic>
        <p:nvPicPr>
          <p:cNvPr id="9" name="Kép 8" descr="A képen totyogó, baba, személy, Emberi arc látható&#10;&#10;Automatikusan generált leírás">
            <a:extLst>
              <a:ext uri="{FF2B5EF4-FFF2-40B4-BE49-F238E27FC236}">
                <a16:creationId xmlns:a16="http://schemas.microsoft.com/office/drawing/2014/main" id="{12EFAAAD-2951-CF4D-2880-190495316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200" y="3081366"/>
            <a:ext cx="2760261" cy="293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13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átum helye 2">
            <a:extLst>
              <a:ext uri="{FF2B5EF4-FFF2-40B4-BE49-F238E27FC236}">
                <a16:creationId xmlns:a16="http://schemas.microsoft.com/office/drawing/2014/main" id="{67A6061F-27D0-F039-9862-72C9090F8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97A7F-1DAF-4896-9C1F-70526E13ECB8}" type="datetime1">
              <a:rPr lang="hu-HU" smtClean="0"/>
              <a:t>2023. 09. 27.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B65E4400-3A13-E41F-8C93-1174700F0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F3D3D33E-F91C-298C-C4C2-1FB4E9608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12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C19ED0D3-BF00-A350-3E56-FADE6D67B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Homework #1 (10 points)</a:t>
            </a:r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A9F3CB05-DAB9-475F-BC4A-196D8BD683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05324"/>
            <a:ext cx="5181600" cy="32110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Generative Art Competition</a:t>
            </a:r>
          </a:p>
          <a:p>
            <a:r>
              <a:rPr lang="en-US" dirty="0"/>
              <a:t>Generate a picture with a generative AI</a:t>
            </a:r>
          </a:p>
          <a:p>
            <a:r>
              <a:rPr lang="en-US" dirty="0"/>
              <a:t>Topic:</a:t>
            </a:r>
          </a:p>
          <a:p>
            <a:pPr marL="0" indent="0" algn="ctr">
              <a:buNone/>
            </a:pPr>
            <a:r>
              <a:rPr lang="en-US" sz="3600" dirty="0"/>
              <a:t>„Majestic creature”</a:t>
            </a:r>
          </a:p>
          <a:p>
            <a:r>
              <a:rPr lang="en-US" dirty="0"/>
              <a:t>Document the used software or application and the steps that lead to the final image</a:t>
            </a:r>
            <a:endParaRPr lang="hu-HU" dirty="0"/>
          </a:p>
          <a:p>
            <a:r>
              <a:rPr lang="en-US" dirty="0"/>
              <a:t>Include the used prompt</a:t>
            </a:r>
          </a:p>
        </p:txBody>
      </p:sp>
      <p:sp>
        <p:nvSpPr>
          <p:cNvPr id="8" name="Tartalom helye 3">
            <a:extLst>
              <a:ext uri="{FF2B5EF4-FFF2-40B4-BE49-F238E27FC236}">
                <a16:creationId xmlns:a16="http://schemas.microsoft.com/office/drawing/2014/main" id="{41C7FB1F-1DB3-23E9-E24A-FCF45F5BFA0C}"/>
              </a:ext>
            </a:extLst>
          </p:cNvPr>
          <p:cNvSpPr txBox="1">
            <a:spLocks/>
          </p:cNvSpPr>
          <p:nvPr/>
        </p:nvSpPr>
        <p:spPr>
          <a:xfrm>
            <a:off x="6019800" y="1005324"/>
            <a:ext cx="5334000" cy="489473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Option 1:</a:t>
            </a:r>
            <a:br>
              <a:rPr lang="en-US" dirty="0"/>
            </a:br>
            <a:r>
              <a:rPr lang="en-US" dirty="0"/>
              <a:t>Dall-E</a:t>
            </a:r>
            <a:br>
              <a:rPr lang="en-US" dirty="0"/>
            </a:br>
            <a:r>
              <a:rPr lang="en-US" dirty="0">
                <a:hlinkClick r:id="rId2"/>
              </a:rPr>
              <a:t>https://openai.com/dall-e-2</a:t>
            </a:r>
            <a:br>
              <a:rPr lang="en-US" dirty="0"/>
            </a:br>
            <a:endParaRPr lang="en-US" dirty="0"/>
          </a:p>
          <a:p>
            <a:r>
              <a:rPr lang="en-US" dirty="0"/>
              <a:t>Option 2:</a:t>
            </a:r>
            <a:br>
              <a:rPr lang="en-US" dirty="0"/>
            </a:br>
            <a:r>
              <a:rPr lang="en-US" dirty="0"/>
              <a:t>Stable Diffusion XL online</a:t>
            </a:r>
            <a:br>
              <a:rPr lang="en-US" dirty="0"/>
            </a:br>
            <a:r>
              <a:rPr lang="en-US" dirty="0">
                <a:hlinkClick r:id="rId3"/>
              </a:rPr>
              <a:t>https://clipdrop.co/stable-diffusion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Option 3:</a:t>
            </a:r>
            <a:br>
              <a:rPr lang="en-US" dirty="0"/>
            </a:br>
            <a:r>
              <a:rPr lang="en-US" dirty="0"/>
              <a:t>Stable Diffusion XL offline</a:t>
            </a:r>
            <a:br>
              <a:rPr lang="en-US" dirty="0"/>
            </a:br>
            <a:r>
              <a:rPr lang="en-US" dirty="0">
                <a:hlinkClick r:id="rId4"/>
              </a:rPr>
              <a:t>https://github.com/AbdBarho/stable-diffusion-webui-docker</a:t>
            </a:r>
            <a:br>
              <a:rPr lang="en-US" dirty="0"/>
            </a:br>
            <a:endParaRPr lang="en-US" dirty="0"/>
          </a:p>
          <a:p>
            <a:r>
              <a:rPr lang="en-US" dirty="0"/>
              <a:t>Option 4:</a:t>
            </a:r>
            <a:br>
              <a:rPr lang="en-US" dirty="0"/>
            </a:br>
            <a:r>
              <a:rPr lang="en-US" dirty="0" err="1"/>
              <a:t>Midjourney</a:t>
            </a:r>
            <a:br>
              <a:rPr lang="en-US" dirty="0"/>
            </a:br>
            <a:endParaRPr lang="en-US" dirty="0"/>
          </a:p>
          <a:p>
            <a:r>
              <a:rPr lang="en-US" dirty="0"/>
              <a:t>Option 5:</a:t>
            </a:r>
            <a:br>
              <a:rPr lang="en-US" dirty="0"/>
            </a:br>
            <a:r>
              <a:rPr lang="en-US" dirty="0"/>
              <a:t>Any other Generative model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4E70AD5E-411D-A9EF-343B-58957EEBE9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365" y="4796494"/>
            <a:ext cx="4648200" cy="1133936"/>
          </a:xfrm>
          <a:prstGeom prst="rect">
            <a:avLst/>
          </a:prstGeom>
        </p:spPr>
      </p:pic>
      <p:sp>
        <p:nvSpPr>
          <p:cNvPr id="11" name="Téglalap 10">
            <a:extLst>
              <a:ext uri="{FF2B5EF4-FFF2-40B4-BE49-F238E27FC236}">
                <a16:creationId xmlns:a16="http://schemas.microsoft.com/office/drawing/2014/main" id="{762847A5-60BF-B69E-7B6C-6FAE4907EFDF}"/>
              </a:ext>
            </a:extLst>
          </p:cNvPr>
          <p:cNvSpPr/>
          <p:nvPr/>
        </p:nvSpPr>
        <p:spPr>
          <a:xfrm>
            <a:off x="2836502" y="4102100"/>
            <a:ext cx="14157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10 p</a:t>
            </a: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C1BD0BF6-BE00-4EA4-D0BC-01C46A01FE23}"/>
              </a:ext>
            </a:extLst>
          </p:cNvPr>
          <p:cNvSpPr/>
          <p:nvPr/>
        </p:nvSpPr>
        <p:spPr>
          <a:xfrm>
            <a:off x="1420381" y="4304458"/>
            <a:ext cx="10647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9 p</a:t>
            </a:r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29A28A29-A418-20BA-7B98-EB496FB2C784}"/>
              </a:ext>
            </a:extLst>
          </p:cNvPr>
          <p:cNvSpPr/>
          <p:nvPr/>
        </p:nvSpPr>
        <p:spPr>
          <a:xfrm>
            <a:off x="4404742" y="4495029"/>
            <a:ext cx="10647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8 p</a:t>
            </a:r>
          </a:p>
        </p:txBody>
      </p:sp>
    </p:spTree>
    <p:extLst>
      <p:ext uri="{BB962C8B-B14F-4D97-AF65-F5344CB8AC3E}">
        <p14:creationId xmlns:p14="http://schemas.microsoft.com/office/powerpoint/2010/main" val="228877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AEB329-9D4C-11E1-4605-7B0241118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97A7F-1DAF-4896-9C1F-70526E13ECB8}" type="datetime1">
              <a:rPr lang="hu-HU" smtClean="0"/>
              <a:t>2023. 09. 27.</a:t>
            </a:fld>
            <a:endParaRPr lang="hu-H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227195-C1BB-029E-294E-39CF7A747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5AE437-AA84-80D8-B5AE-D4236B1CE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13</a:t>
            </a:fld>
            <a:endParaRPr lang="hu-H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D227AD-954C-61C8-1C43-DF81B923D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Elephant in the room</a:t>
            </a:r>
          </a:p>
        </p:txBody>
      </p:sp>
      <p:pic>
        <p:nvPicPr>
          <p:cNvPr id="1026" name="Picture 2" descr="What About that Elephant in the Room? - OOH TODAY">
            <a:extLst>
              <a:ext uri="{FF2B5EF4-FFF2-40B4-BE49-F238E27FC236}">
                <a16:creationId xmlns:a16="http://schemas.microsoft.com/office/drawing/2014/main" id="{873EC7EA-4300-14AC-E9F5-AFAA50EF5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961" y="1000824"/>
            <a:ext cx="7448077" cy="497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Kép 7">
            <a:extLst>
              <a:ext uri="{FF2B5EF4-FFF2-40B4-BE49-F238E27FC236}">
                <a16:creationId xmlns:a16="http://schemas.microsoft.com/office/drawing/2014/main" id="{9C59B6E4-C44C-CFE5-EB81-D618BA6399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6" t="5582" r="74594" b="62183"/>
          <a:stretch/>
        </p:blipFill>
        <p:spPr>
          <a:xfrm>
            <a:off x="4687854" y="2419963"/>
            <a:ext cx="1139288" cy="115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2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átum helye 2">
            <a:extLst>
              <a:ext uri="{FF2B5EF4-FFF2-40B4-BE49-F238E27FC236}">
                <a16:creationId xmlns:a16="http://schemas.microsoft.com/office/drawing/2014/main" id="{F41E2579-6865-94CE-E66F-FF031D992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97A7F-1DAF-4896-9C1F-70526E13ECB8}" type="datetime1">
              <a:rPr lang="hu-HU" smtClean="0"/>
              <a:t>2023. 09. 27.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AEA79514-F612-E4BE-8067-08C113AD1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6725431-994D-79CC-E13F-B977A7A80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14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A906CA6D-9AB3-02C1-3B8F-4E4F9CBB3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Chat GPT </a:t>
            </a:r>
            <a:r>
              <a:rPr lang="en-GB" dirty="0"/>
              <a:t>use</a:t>
            </a:r>
            <a:r>
              <a:rPr lang="hu-HU" dirty="0"/>
              <a:t> </a:t>
            </a:r>
            <a:r>
              <a:rPr lang="en-GB" dirty="0"/>
              <a:t>case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BA32FC88-DF3D-0B89-22E1-24AE8A413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625" y="1056833"/>
            <a:ext cx="9138547" cy="493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49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átum helye 2">
            <a:extLst>
              <a:ext uri="{FF2B5EF4-FFF2-40B4-BE49-F238E27FC236}">
                <a16:creationId xmlns:a16="http://schemas.microsoft.com/office/drawing/2014/main" id="{980CE09A-8A8D-AE3B-C1E2-E46384659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97A7F-1DAF-4896-9C1F-70526E13ECB8}" type="datetime1">
              <a:rPr lang="hu-HU" smtClean="0"/>
              <a:t>2023. 09. 27.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20149009-EBDB-30F1-900D-B9218E73A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B77AA834-E537-0BFA-820C-3D8396E49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15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F0D94408-157A-00A4-2869-F0BC73555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mechanism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11DB90A-E225-6A00-F314-F694509942BD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940" y="1033246"/>
            <a:ext cx="6806119" cy="479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081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The Derp Song - song and lyrics by Derp Brothers | Spotify">
            <a:extLst>
              <a:ext uri="{FF2B5EF4-FFF2-40B4-BE49-F238E27FC236}">
                <a16:creationId xmlns:a16="http://schemas.microsoft.com/office/drawing/2014/main" id="{3DB2AA63-EC8E-6828-3ECF-3A8C56272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181" y="4816415"/>
            <a:ext cx="1157468" cy="115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átum helye 2">
            <a:extLst>
              <a:ext uri="{FF2B5EF4-FFF2-40B4-BE49-F238E27FC236}">
                <a16:creationId xmlns:a16="http://schemas.microsoft.com/office/drawing/2014/main" id="{99EC60F0-B2AE-FD3D-859F-911F8EF8E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97A7F-1DAF-4896-9C1F-70526E13ECB8}" type="datetime1">
              <a:rPr lang="hu-HU" smtClean="0"/>
              <a:t>2023. 09. 27.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DDEC86B-C113-B4D9-ADFA-14CE6F5B4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88632E76-4B34-0755-1126-47B6F6CB8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16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EF485780-19CB-6D51-9B86-01E080A3D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scenario</a:t>
            </a:r>
          </a:p>
        </p:txBody>
      </p:sp>
      <p:pic>
        <p:nvPicPr>
          <p:cNvPr id="7" name="Picture 4" descr="Student Carrying Bag Cartoon Icon Image Stock Illustration - Download Image  Now - Arts Culture and Entertainment, Back, Backpack - iStock">
            <a:extLst>
              <a:ext uri="{FF2B5EF4-FFF2-40B4-BE49-F238E27FC236}">
                <a16:creationId xmlns:a16="http://schemas.microsoft.com/office/drawing/2014/main" id="{6F867C06-0378-38F9-0E0D-FD4A6230CF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4" t="5462" r="31525" b="5914"/>
          <a:stretch/>
        </p:blipFill>
        <p:spPr bwMode="auto">
          <a:xfrm>
            <a:off x="2250852" y="3538727"/>
            <a:ext cx="964600" cy="235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3E015CA9-E6D1-868C-9944-8C2EAB9B3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218" y="1941733"/>
            <a:ext cx="2090398" cy="2974533"/>
          </a:xfrm>
          <a:prstGeom prst="rect">
            <a:avLst/>
          </a:prstGeom>
        </p:spPr>
      </p:pic>
      <p:pic>
        <p:nvPicPr>
          <p:cNvPr id="9" name="Kép 7">
            <a:extLst>
              <a:ext uri="{FF2B5EF4-FFF2-40B4-BE49-F238E27FC236}">
                <a16:creationId xmlns:a16="http://schemas.microsoft.com/office/drawing/2014/main" id="{D3C4E671-FFF2-2312-9309-142B57A50A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6" t="5582" r="74594" b="62183"/>
          <a:stretch/>
        </p:blipFill>
        <p:spPr>
          <a:xfrm>
            <a:off x="3775943" y="4139759"/>
            <a:ext cx="1139288" cy="1157468"/>
          </a:xfrm>
          <a:prstGeom prst="rect">
            <a:avLst/>
          </a:prstGeom>
        </p:spPr>
      </p:pic>
      <p:pic>
        <p:nvPicPr>
          <p:cNvPr id="10" name="Picture 4" descr="Student Carrying Bag Cartoon Icon Image Stock Illustration - Download Image  Now - Arts Culture and Entertainment, Back, Backpack - iStock">
            <a:extLst>
              <a:ext uri="{FF2B5EF4-FFF2-40B4-BE49-F238E27FC236}">
                <a16:creationId xmlns:a16="http://schemas.microsoft.com/office/drawing/2014/main" id="{E0F8D457-892F-2F5F-6F0D-54FEB75E8E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4" t="5462" r="31525" b="5914"/>
          <a:stretch/>
        </p:blipFill>
        <p:spPr bwMode="auto">
          <a:xfrm>
            <a:off x="2250852" y="1099633"/>
            <a:ext cx="964600" cy="235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Összekötő: szögletes 11">
            <a:extLst>
              <a:ext uri="{FF2B5EF4-FFF2-40B4-BE49-F238E27FC236}">
                <a16:creationId xmlns:a16="http://schemas.microsoft.com/office/drawing/2014/main" id="{5F567898-9319-6898-C82E-58CA604E5E53}"/>
              </a:ext>
            </a:extLst>
          </p:cNvPr>
          <p:cNvCxnSpPr/>
          <p:nvPr/>
        </p:nvCxnSpPr>
        <p:spPr>
          <a:xfrm>
            <a:off x="3703320" y="2377440"/>
            <a:ext cx="4453128" cy="649224"/>
          </a:xfrm>
          <a:prstGeom prst="bentConnector3">
            <a:avLst>
              <a:gd name="adj1" fmla="val 8347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Összekötő: szögletes 13">
            <a:extLst>
              <a:ext uri="{FF2B5EF4-FFF2-40B4-BE49-F238E27FC236}">
                <a16:creationId xmlns:a16="http://schemas.microsoft.com/office/drawing/2014/main" id="{0EBE4C48-6AF8-06C2-CEF7-19ED2A07B75B}"/>
              </a:ext>
            </a:extLst>
          </p:cNvPr>
          <p:cNvCxnSpPr/>
          <p:nvPr/>
        </p:nvCxnSpPr>
        <p:spPr>
          <a:xfrm flipV="1">
            <a:off x="5230368" y="3703320"/>
            <a:ext cx="2926080" cy="1015173"/>
          </a:xfrm>
          <a:prstGeom prst="bentConnector3">
            <a:avLst>
              <a:gd name="adj1" fmla="val 7406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Paper, sheets of paper, documents icon - Download on Iconfinder">
            <a:extLst>
              <a:ext uri="{FF2B5EF4-FFF2-40B4-BE49-F238E27FC236}">
                <a16:creationId xmlns:a16="http://schemas.microsoft.com/office/drawing/2014/main" id="{EA9DDF75-B381-0D31-E467-A02E4B798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772" y="1747548"/>
            <a:ext cx="1259784" cy="125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Paper, sheets of paper, documents icon - Download on Iconfinder">
            <a:extLst>
              <a:ext uri="{FF2B5EF4-FFF2-40B4-BE49-F238E27FC236}">
                <a16:creationId xmlns:a16="http://schemas.microsoft.com/office/drawing/2014/main" id="{5E84E572-4F7E-F748-9444-2B3991438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297" y="4050475"/>
            <a:ext cx="1259784" cy="125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Kép 18" descr="A képen képernyőkép, tervezés, illusztráció látható&#10;&#10;Automatikusan generált leírás">
            <a:extLst>
              <a:ext uri="{FF2B5EF4-FFF2-40B4-BE49-F238E27FC236}">
                <a16:creationId xmlns:a16="http://schemas.microsoft.com/office/drawing/2014/main" id="{5FA6A098-E26B-5718-3499-D52A3C786F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319" y="2983408"/>
            <a:ext cx="1864049" cy="1864049"/>
          </a:xfrm>
          <a:prstGeom prst="rect">
            <a:avLst/>
          </a:prstGeom>
        </p:spPr>
      </p:pic>
      <p:cxnSp>
        <p:nvCxnSpPr>
          <p:cNvPr id="21" name="Egyenes összekötő 20">
            <a:extLst>
              <a:ext uri="{FF2B5EF4-FFF2-40B4-BE49-F238E27FC236}">
                <a16:creationId xmlns:a16="http://schemas.microsoft.com/office/drawing/2014/main" id="{09FE11CA-484E-6537-A2BF-F41EC84D2BB6}"/>
              </a:ext>
            </a:extLst>
          </p:cNvPr>
          <p:cNvCxnSpPr/>
          <p:nvPr/>
        </p:nvCxnSpPr>
        <p:spPr>
          <a:xfrm>
            <a:off x="3344795" y="3538727"/>
            <a:ext cx="0" cy="2359532"/>
          </a:xfrm>
          <a:prstGeom prst="line">
            <a:avLst/>
          </a:prstGeom>
          <a:ln w="76200">
            <a:solidFill>
              <a:srgbClr val="C0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Könnycsepp 21">
            <a:extLst>
              <a:ext uri="{FF2B5EF4-FFF2-40B4-BE49-F238E27FC236}">
                <a16:creationId xmlns:a16="http://schemas.microsoft.com/office/drawing/2014/main" id="{463EACBD-F15B-AF21-E55D-5011F24929DA}"/>
              </a:ext>
            </a:extLst>
          </p:cNvPr>
          <p:cNvSpPr/>
          <p:nvPr/>
        </p:nvSpPr>
        <p:spPr>
          <a:xfrm rot="20364590">
            <a:off x="2425412" y="4253364"/>
            <a:ext cx="179041" cy="219040"/>
          </a:xfrm>
          <a:prstGeom prst="teardrop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Kép 22" descr="A képen képernyőkép, tervezés, illusztráció látható&#10;&#10;Automatikusan generált leírás">
            <a:extLst>
              <a:ext uri="{FF2B5EF4-FFF2-40B4-BE49-F238E27FC236}">
                <a16:creationId xmlns:a16="http://schemas.microsoft.com/office/drawing/2014/main" id="{7EC2FAA9-F721-DD7C-D13C-446D3FBD2B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634" y="640429"/>
            <a:ext cx="1300161" cy="130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54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átum helye 2">
            <a:extLst>
              <a:ext uri="{FF2B5EF4-FFF2-40B4-BE49-F238E27FC236}">
                <a16:creationId xmlns:a16="http://schemas.microsoft.com/office/drawing/2014/main" id="{D544B98F-50B2-D190-7D75-4C9E35730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97A7F-1DAF-4896-9C1F-70526E13ECB8}" type="datetime1">
              <a:rPr lang="hu-HU" smtClean="0"/>
              <a:t>2023. 09. 27.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BC03989-C85A-C74E-6871-9791AD2DA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FEB89E0D-0403-AFCF-562E-5BAEBF6A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17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268D7F70-9750-7AD2-C8DA-E85BF5DE1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Different AI, same problem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B8D76DFB-653A-E502-FE60-9DEA83742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66" y="1546581"/>
            <a:ext cx="6943725" cy="1476375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52ED0D4D-B45E-FD47-74E1-0573C942D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329" y="3507229"/>
            <a:ext cx="7096125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3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CEF0037-3242-C13C-3740-45C22EA18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525" y="2050199"/>
            <a:ext cx="2276475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llipszis 11">
            <a:extLst>
              <a:ext uri="{FF2B5EF4-FFF2-40B4-BE49-F238E27FC236}">
                <a16:creationId xmlns:a16="http://schemas.microsoft.com/office/drawing/2014/main" id="{1E2BAB7B-CB12-1C87-B384-C67CA819D5DB}"/>
              </a:ext>
            </a:extLst>
          </p:cNvPr>
          <p:cNvSpPr/>
          <p:nvPr/>
        </p:nvSpPr>
        <p:spPr>
          <a:xfrm>
            <a:off x="9795328" y="2341685"/>
            <a:ext cx="286773" cy="293344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F26144EF-5220-3931-A051-C589CC81B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97A7F-1DAF-4896-9C1F-70526E13ECB8}" type="datetime1">
              <a:rPr lang="hu-HU" smtClean="0"/>
              <a:t>2023. 09. 27.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5AA18916-CF3C-DF40-BD64-475F2686F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10EB5027-6D7E-58FD-645F-23F679345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18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F4CD3ED7-E92E-D3D3-58A7-B38E3AB8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rules of technology</a:t>
            </a:r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5976FE4C-5FA3-8ABD-378C-810BE59EA1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245141"/>
            <a:ext cx="6383215" cy="4654918"/>
          </a:xfrm>
        </p:spPr>
        <p:txBody>
          <a:bodyPr/>
          <a:lstStyle/>
          <a:p>
            <a:r>
              <a:rPr lang="en-US" dirty="0"/>
              <a:t>1: When you invent a new technology, you uncover a new class of responsibilities</a:t>
            </a:r>
            <a:br>
              <a:rPr lang="hu-HU" dirty="0"/>
            </a:br>
            <a:endParaRPr lang="en-US" dirty="0"/>
          </a:p>
          <a:p>
            <a:r>
              <a:rPr lang="en-US" dirty="0"/>
              <a:t>2: If the tech confers power, it starts a race</a:t>
            </a:r>
            <a:br>
              <a:rPr lang="hu-HU" dirty="0"/>
            </a:br>
            <a:endParaRPr lang="en-US" dirty="0"/>
          </a:p>
          <a:p>
            <a:r>
              <a:rPr lang="en-US" dirty="0"/>
              <a:t>3: If you do not coordinate, the race ends in tragedy</a:t>
            </a:r>
          </a:p>
          <a:p>
            <a:endParaRPr lang="en-US" dirty="0"/>
          </a:p>
        </p:txBody>
      </p:sp>
      <p:pic>
        <p:nvPicPr>
          <p:cNvPr id="11" name="Kép 10" descr="A képen szöveg, rajzfilm, Grafika, kör látható&#10;&#10;Automatikusan generált leírás">
            <a:extLst>
              <a:ext uri="{FF2B5EF4-FFF2-40B4-BE49-F238E27FC236}">
                <a16:creationId xmlns:a16="http://schemas.microsoft.com/office/drawing/2014/main" id="{449FD1ED-7CF8-F121-BAF2-BED1BE52F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053" y="957941"/>
            <a:ext cx="3060833" cy="3060833"/>
          </a:xfrm>
          <a:prstGeom prst="rect">
            <a:avLst/>
          </a:prstGeom>
        </p:spPr>
      </p:pic>
      <p:sp>
        <p:nvSpPr>
          <p:cNvPr id="13" name="Ellipszis 12">
            <a:extLst>
              <a:ext uri="{FF2B5EF4-FFF2-40B4-BE49-F238E27FC236}">
                <a16:creationId xmlns:a16="http://schemas.microsoft.com/office/drawing/2014/main" id="{5FF0FCB6-76CB-C663-1ABF-6647C1E8F9C3}"/>
              </a:ext>
            </a:extLst>
          </p:cNvPr>
          <p:cNvSpPr/>
          <p:nvPr/>
        </p:nvSpPr>
        <p:spPr>
          <a:xfrm>
            <a:off x="10123330" y="2488356"/>
            <a:ext cx="167517" cy="146672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31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 build="p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535E3AC2-72EA-8D70-A643-420DC2242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9795" y="5354413"/>
            <a:ext cx="3868557" cy="51880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Is social media free?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0A4962C0-8512-F4E8-F87A-1352DA946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97A7F-1DAF-4896-9C1F-70526E13ECB8}" type="datetime1">
              <a:rPr lang="hu-HU" smtClean="0"/>
              <a:t>2023. 09. 27.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DBB086E-381F-AB0D-A07F-8D19AE29B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7EE58D2-5BB9-B458-8FAC-04CAA4FC3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19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7E5CF1DF-E230-D6C2-E0D1-C5A1DA05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media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3767A01E-E288-5B25-43FB-52367C7AB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68718"/>
            <a:ext cx="1504950" cy="123825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DAC3DE49-7B83-8142-8109-2BBA9F44A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25" y="3617688"/>
            <a:ext cx="1736725" cy="1736725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855FCA48-35D9-9C32-27D9-1BDA2D796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3150" y="1635339"/>
            <a:ext cx="1736725" cy="1736725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C7CA2637-CF80-5318-9ACD-DACA54D2B6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763" r="25463" b="19260"/>
          <a:stretch/>
        </p:blipFill>
        <p:spPr>
          <a:xfrm>
            <a:off x="3412834" y="3429000"/>
            <a:ext cx="1293921" cy="1338733"/>
          </a:xfrm>
          <a:prstGeom prst="rect">
            <a:avLst/>
          </a:prstGeom>
        </p:spPr>
      </p:pic>
      <p:sp>
        <p:nvSpPr>
          <p:cNvPr id="12" name="Tartalom helye 2">
            <a:extLst>
              <a:ext uri="{FF2B5EF4-FFF2-40B4-BE49-F238E27FC236}">
                <a16:creationId xmlns:a16="http://schemas.microsoft.com/office/drawing/2014/main" id="{85F7A6EC-1B3A-2943-B4A6-EDF3C527EE9E}"/>
              </a:ext>
            </a:extLst>
          </p:cNvPr>
          <p:cNvSpPr txBox="1">
            <a:spLocks/>
          </p:cNvSpPr>
          <p:nvPr/>
        </p:nvSpPr>
        <p:spPr>
          <a:xfrm>
            <a:off x="5636685" y="2386000"/>
            <a:ext cx="6383215" cy="2081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”</a:t>
            </a:r>
            <a:r>
              <a:rPr lang="en-US" dirty="0"/>
              <a:t>Give everyone a voice</a:t>
            </a:r>
            <a:r>
              <a:rPr lang="hu-HU" dirty="0"/>
              <a:t>”</a:t>
            </a:r>
          </a:p>
          <a:p>
            <a:r>
              <a:rPr lang="hu-HU" dirty="0"/>
              <a:t>”</a:t>
            </a:r>
            <a:r>
              <a:rPr lang="en-US" dirty="0"/>
              <a:t>Connect with your friends</a:t>
            </a:r>
            <a:r>
              <a:rPr lang="hu-HU" dirty="0"/>
              <a:t>”</a:t>
            </a:r>
          </a:p>
          <a:p>
            <a:r>
              <a:rPr lang="hu-HU" dirty="0"/>
              <a:t>”</a:t>
            </a:r>
            <a:r>
              <a:rPr lang="en-US" dirty="0"/>
              <a:t>Join like-minded communities</a:t>
            </a:r>
            <a:r>
              <a:rPr lang="hu-HU" dirty="0"/>
              <a:t>”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8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átum helye 2">
            <a:extLst>
              <a:ext uri="{FF2B5EF4-FFF2-40B4-BE49-F238E27FC236}">
                <a16:creationId xmlns:a16="http://schemas.microsoft.com/office/drawing/2014/main" id="{5B361F97-045A-8581-6F4B-47C997309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97A7F-1DAF-4896-9C1F-70526E13ECB8}" type="datetime1">
              <a:rPr lang="hu-HU" smtClean="0"/>
              <a:t>2023. 09. 27.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B08E2059-9AD1-CCE0-50E9-1C01DB9B9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07CEDE15-5C0B-A4A7-28FD-2244DECA5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2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AA9C2721-8853-5424-47BD-4016C15A2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Mindset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B5EF0E2-0797-0BAE-1F85-17FBC0C67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" y="893871"/>
            <a:ext cx="3951651" cy="5121166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0D7CA7D5-715E-B351-38C6-2CF31E648A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85"/>
          <a:stretch/>
        </p:blipFill>
        <p:spPr>
          <a:xfrm>
            <a:off x="8759953" y="884244"/>
            <a:ext cx="3434414" cy="5122800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D779ED64-00CC-3ECE-75DC-FFCDC2F1E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5" y="1047750"/>
            <a:ext cx="295275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7C1B82DC-1F27-7800-A774-3001741083EF}"/>
              </a:ext>
            </a:extLst>
          </p:cNvPr>
          <p:cNvSpPr txBox="1"/>
          <p:nvPr/>
        </p:nvSpPr>
        <p:spPr>
          <a:xfrm>
            <a:off x="28811" y="893869"/>
            <a:ext cx="809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FFFF00"/>
                </a:solidFill>
              </a:rPr>
              <a:t>T</a:t>
            </a:r>
            <a:r>
              <a:rPr lang="en-US" dirty="0" err="1">
                <a:solidFill>
                  <a:srgbClr val="FFFF00"/>
                </a:solidFill>
              </a:rPr>
              <a:t>ristan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hu-HU" dirty="0">
                <a:solidFill>
                  <a:srgbClr val="FFFF00"/>
                </a:solidFill>
              </a:rPr>
              <a:t>H</a:t>
            </a:r>
            <a:r>
              <a:rPr lang="en-US" dirty="0">
                <a:solidFill>
                  <a:srgbClr val="FFFF00"/>
                </a:solidFill>
              </a:rPr>
              <a:t>arris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1C44CDD4-24EA-08E0-C628-A6D770252691}"/>
              </a:ext>
            </a:extLst>
          </p:cNvPr>
          <p:cNvSpPr txBox="1"/>
          <p:nvPr/>
        </p:nvSpPr>
        <p:spPr>
          <a:xfrm>
            <a:off x="11374190" y="911785"/>
            <a:ext cx="788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u-HU" dirty="0">
                <a:solidFill>
                  <a:srgbClr val="FFFF00"/>
                </a:solidFill>
              </a:rPr>
              <a:t>Aza</a:t>
            </a:r>
            <a:br>
              <a:rPr lang="hu-HU" dirty="0">
                <a:solidFill>
                  <a:srgbClr val="FFFF00"/>
                </a:solidFill>
              </a:rPr>
            </a:br>
            <a:r>
              <a:rPr lang="hu-HU" dirty="0" err="1">
                <a:solidFill>
                  <a:srgbClr val="FFFF00"/>
                </a:solidFill>
              </a:rPr>
              <a:t>Raskin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5" name="Tartalom helye 2">
            <a:extLst>
              <a:ext uri="{FF2B5EF4-FFF2-40B4-BE49-F238E27FC236}">
                <a16:creationId xmlns:a16="http://schemas.microsoft.com/office/drawing/2014/main" id="{F5374DAE-108B-36AA-E666-AA985A4280C5}"/>
              </a:ext>
            </a:extLst>
          </p:cNvPr>
          <p:cNvSpPr txBox="1">
            <a:spLocks/>
          </p:cNvSpPr>
          <p:nvPr/>
        </p:nvSpPr>
        <p:spPr>
          <a:xfrm>
            <a:off x="4076700" y="2943225"/>
            <a:ext cx="4629150" cy="2990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/>
              <a:t>Our mission is to shift technology towards a more humane future that supports our well-being, democratic functioning, and shared information environment.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667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átum helye 2">
            <a:extLst>
              <a:ext uri="{FF2B5EF4-FFF2-40B4-BE49-F238E27FC236}">
                <a16:creationId xmlns:a16="http://schemas.microsoft.com/office/drawing/2014/main" id="{B57014AB-1339-524E-A669-BE8BB1C57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97A7F-1DAF-4896-9C1F-70526E13ECB8}" type="datetime1">
              <a:rPr lang="hu-HU" smtClean="0"/>
              <a:t>2023. 09. 27.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F508FE45-F4A9-1E21-5B5C-F09DB5E72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14EFED32-9957-BEED-0BFE-F33B8AB80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20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91ABFC66-0B87-70F2-7413-81AB2E089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 free lunch</a:t>
            </a:r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07780099-8190-34EF-9583-ADC283E7B6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667000"/>
            <a:ext cx="4648201" cy="20097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There is always a price.</a:t>
            </a:r>
          </a:p>
          <a:p>
            <a:pPr marL="0" indent="0" algn="ctr">
              <a:buNone/>
            </a:pPr>
            <a:r>
              <a:rPr lang="en-US" dirty="0"/>
              <a:t>If there is no price to pay, </a:t>
            </a:r>
            <a:r>
              <a:rPr lang="en-US" b="1" dirty="0"/>
              <a:t>you are the price</a:t>
            </a:r>
            <a:r>
              <a:rPr lang="en-US" dirty="0"/>
              <a:t>.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54B569F6-5AF1-BBC5-7474-C2AEEB9D0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1" y="1373934"/>
            <a:ext cx="6380740" cy="415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84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EEAA42-35B0-BEA7-16DB-463E2CCDF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97A7F-1DAF-4896-9C1F-70526E13ECB8}" type="datetime1">
              <a:rPr lang="hu-HU" smtClean="0"/>
              <a:t>2023. 09. 27.</a:t>
            </a:fld>
            <a:endParaRPr lang="hu-H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58EC6-AC0D-1CC0-64A4-0AD221281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5CE193-E96F-8719-81D1-07782A103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21</a:t>
            </a:fld>
            <a:endParaRPr lang="hu-H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578362-3636-B8B7-A47F-B1BE9BD2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driven word</a:t>
            </a:r>
          </a:p>
        </p:txBody>
      </p:sp>
      <p:pic>
        <p:nvPicPr>
          <p:cNvPr id="2050" name="Picture 2" descr="Are you choosing to lose in a data-driven world? | Network World">
            <a:extLst>
              <a:ext uri="{FF2B5EF4-FFF2-40B4-BE49-F238E27FC236}">
                <a16:creationId xmlns:a16="http://schemas.microsoft.com/office/drawing/2014/main" id="{6696BBD0-ACCE-1DF1-51FD-C888C4BEC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512" y="960699"/>
            <a:ext cx="4990976" cy="498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458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535E3AC2-72EA-8D70-A643-420DC2242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0" y="1055719"/>
            <a:ext cx="5086350" cy="4844340"/>
          </a:xfrm>
        </p:spPr>
        <p:txBody>
          <a:bodyPr>
            <a:normAutofit/>
          </a:bodyPr>
          <a:lstStyle/>
          <a:p>
            <a:r>
              <a:rPr lang="en-US" dirty="0"/>
              <a:t>Information Overload</a:t>
            </a:r>
          </a:p>
          <a:p>
            <a:r>
              <a:rPr lang="en-US" dirty="0"/>
              <a:t>Addiction</a:t>
            </a:r>
          </a:p>
          <a:p>
            <a:r>
              <a:rPr lang="en-US" dirty="0"/>
              <a:t>Doomscrolling</a:t>
            </a:r>
          </a:p>
          <a:p>
            <a:r>
              <a:rPr lang="en-US" dirty="0"/>
              <a:t>Influencer Culture</a:t>
            </a:r>
          </a:p>
          <a:p>
            <a:r>
              <a:rPr lang="en-US" dirty="0"/>
              <a:t>Sexualization</a:t>
            </a:r>
          </a:p>
          <a:p>
            <a:r>
              <a:rPr lang="en-US" dirty="0"/>
              <a:t>Shortened attention spans</a:t>
            </a:r>
          </a:p>
          <a:p>
            <a:r>
              <a:rPr lang="en-US" dirty="0"/>
              <a:t>Polarization</a:t>
            </a:r>
          </a:p>
          <a:p>
            <a:r>
              <a:rPr lang="en-US" dirty="0"/>
              <a:t>Bots, </a:t>
            </a:r>
            <a:r>
              <a:rPr lang="en-US" dirty="0" err="1"/>
              <a:t>DeepFakes</a:t>
            </a:r>
            <a:endParaRPr lang="en-US" dirty="0"/>
          </a:p>
          <a:p>
            <a:r>
              <a:rPr lang="en-US" dirty="0"/>
              <a:t>Fake news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0A4962C0-8512-F4E8-F87A-1352DA946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97A7F-1DAF-4896-9C1F-70526E13ECB8}" type="datetime1">
              <a:rPr lang="hu-HU" smtClean="0"/>
              <a:t>2023. 09. 27.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DBB086E-381F-AB0D-A07F-8D19AE29B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7EE58D2-5BB9-B458-8FAC-04CAA4FC3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22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7E5CF1DF-E230-D6C2-E0D1-C5A1DA05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contact with AI</a:t>
            </a:r>
            <a:r>
              <a:rPr lang="hu-HU" dirty="0"/>
              <a:t> – </a:t>
            </a:r>
            <a:r>
              <a:rPr lang="hu-HU" dirty="0" err="1"/>
              <a:t>Social</a:t>
            </a:r>
            <a:r>
              <a:rPr lang="hu-HU" dirty="0"/>
              <a:t> </a:t>
            </a:r>
            <a:r>
              <a:rPr lang="hu-HU" dirty="0" err="1"/>
              <a:t>media</a:t>
            </a:r>
            <a:endParaRPr lang="en-US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0A4A888C-FDE5-E072-174C-CFEA0FB3A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74" y="1421608"/>
            <a:ext cx="948965" cy="780794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062464AD-D180-B2BE-73C2-F1C5EDB0A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86" y="3231019"/>
            <a:ext cx="1098629" cy="1098629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75616E5D-3F39-F867-7F57-D3FD4BF36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86" y="2244064"/>
            <a:ext cx="1098628" cy="1098628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EB031C69-0464-0A0B-BC54-65FD419038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763" r="25463" b="19260"/>
          <a:stretch/>
        </p:blipFill>
        <p:spPr>
          <a:xfrm>
            <a:off x="165061" y="4316572"/>
            <a:ext cx="1061853" cy="1098628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091B8864-05DF-EE0A-7E55-37607B8353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6750" y="1994809"/>
            <a:ext cx="3905250" cy="390525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745EFB3-6DA0-2CB1-C179-D1EBDDF48F0C}"/>
              </a:ext>
            </a:extLst>
          </p:cNvPr>
          <p:cNvSpPr txBox="1"/>
          <p:nvPr/>
        </p:nvSpPr>
        <p:spPr>
          <a:xfrm>
            <a:off x="7780561" y="847644"/>
            <a:ext cx="4775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C00000"/>
                </a:solidFill>
              </a:rPr>
              <a:t>Engagement maximalization</a:t>
            </a:r>
          </a:p>
        </p:txBody>
      </p:sp>
      <p:sp>
        <p:nvSpPr>
          <p:cNvPr id="13" name="Nyíl: jobbra mutató 12">
            <a:extLst>
              <a:ext uri="{FF2B5EF4-FFF2-40B4-BE49-F238E27FC236}">
                <a16:creationId xmlns:a16="http://schemas.microsoft.com/office/drawing/2014/main" id="{FE335CFA-245A-3DCE-D7BB-20954308AB69}"/>
              </a:ext>
            </a:extLst>
          </p:cNvPr>
          <p:cNvSpPr/>
          <p:nvPr/>
        </p:nvSpPr>
        <p:spPr>
          <a:xfrm>
            <a:off x="1389082" y="2868289"/>
            <a:ext cx="933450" cy="1219200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Nyíl: jobbra mutató 13">
            <a:extLst>
              <a:ext uri="{FF2B5EF4-FFF2-40B4-BE49-F238E27FC236}">
                <a16:creationId xmlns:a16="http://schemas.microsoft.com/office/drawing/2014/main" id="{C25D45D7-63BA-A3FD-04CA-4E9B63178248}"/>
              </a:ext>
            </a:extLst>
          </p:cNvPr>
          <p:cNvSpPr/>
          <p:nvPr/>
        </p:nvSpPr>
        <p:spPr>
          <a:xfrm>
            <a:off x="7353300" y="2808722"/>
            <a:ext cx="933450" cy="1219200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7" grpId="0"/>
      <p:bldP spid="13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átum helye 2">
            <a:extLst>
              <a:ext uri="{FF2B5EF4-FFF2-40B4-BE49-F238E27FC236}">
                <a16:creationId xmlns:a16="http://schemas.microsoft.com/office/drawing/2014/main" id="{0A4962C0-8512-F4E8-F87A-1352DA946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97A7F-1DAF-4896-9C1F-70526E13ECB8}" type="datetime1">
              <a:rPr lang="hu-HU" smtClean="0"/>
              <a:t>2023. 09. 27.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DBB086E-381F-AB0D-A07F-8D19AE29B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7EE58D2-5BB9-B458-8FAC-04CAA4FC3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23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7E5CF1DF-E230-D6C2-E0D1-C5A1DA05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C00000"/>
                </a:solidFill>
              </a:rPr>
              <a:t>Engagement maximalization</a:t>
            </a: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091B8864-05DF-EE0A-7E55-37607B835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440" y="1562537"/>
            <a:ext cx="3905250" cy="3905250"/>
          </a:xfrm>
          <a:prstGeom prst="rect">
            <a:avLst/>
          </a:prstGeom>
        </p:spPr>
      </p:pic>
      <p:sp>
        <p:nvSpPr>
          <p:cNvPr id="17" name="Szövegdoboz 16">
            <a:extLst>
              <a:ext uri="{FF2B5EF4-FFF2-40B4-BE49-F238E27FC236}">
                <a16:creationId xmlns:a16="http://schemas.microsoft.com/office/drawing/2014/main" id="{4F250523-B3A2-D9D8-C9C6-9B8A03EE8F6A}"/>
              </a:ext>
            </a:extLst>
          </p:cNvPr>
          <p:cNvSpPr txBox="1"/>
          <p:nvPr/>
        </p:nvSpPr>
        <p:spPr>
          <a:xfrm>
            <a:off x="2925104" y="2008739"/>
            <a:ext cx="1211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dirty="0" err="1">
                <a:solidFill>
                  <a:srgbClr val="C00000"/>
                </a:solidFill>
              </a:rPr>
              <a:t>Politics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4EB3B780-9F56-878C-3AB9-34CD97C1CFAD}"/>
              </a:ext>
            </a:extLst>
          </p:cNvPr>
          <p:cNvSpPr txBox="1"/>
          <p:nvPr/>
        </p:nvSpPr>
        <p:spPr>
          <a:xfrm>
            <a:off x="4814776" y="1128603"/>
            <a:ext cx="817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dirty="0">
                <a:solidFill>
                  <a:srgbClr val="C00000"/>
                </a:solidFill>
              </a:rPr>
              <a:t>GDP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56B50F50-A798-DF8F-CDBC-A4497C2F2763}"/>
              </a:ext>
            </a:extLst>
          </p:cNvPr>
          <p:cNvSpPr txBox="1"/>
          <p:nvPr/>
        </p:nvSpPr>
        <p:spPr>
          <a:xfrm>
            <a:off x="7973668" y="1367525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dirty="0" err="1">
                <a:solidFill>
                  <a:srgbClr val="C00000"/>
                </a:solidFill>
              </a:rPr>
              <a:t>Elections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72CB1B4F-2B57-7B07-1B48-1BB89CF25D27}"/>
              </a:ext>
            </a:extLst>
          </p:cNvPr>
          <p:cNvSpPr txBox="1"/>
          <p:nvPr/>
        </p:nvSpPr>
        <p:spPr>
          <a:xfrm>
            <a:off x="8502655" y="3323254"/>
            <a:ext cx="2649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dirty="0">
                <a:solidFill>
                  <a:srgbClr val="C00000"/>
                </a:solidFill>
              </a:rPr>
              <a:t>National </a:t>
            </a:r>
            <a:r>
              <a:rPr lang="hu-HU" sz="2800" dirty="0" err="1">
                <a:solidFill>
                  <a:srgbClr val="C00000"/>
                </a:solidFill>
              </a:rPr>
              <a:t>security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C0F0AD40-3AE2-E554-6998-02C393AED65F}"/>
              </a:ext>
            </a:extLst>
          </p:cNvPr>
          <p:cNvSpPr txBox="1"/>
          <p:nvPr/>
        </p:nvSpPr>
        <p:spPr>
          <a:xfrm>
            <a:off x="4663640" y="5392878"/>
            <a:ext cx="3395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dirty="0">
                <a:solidFill>
                  <a:srgbClr val="C00000"/>
                </a:solidFill>
              </a:rPr>
              <a:t>Media and </a:t>
            </a:r>
            <a:r>
              <a:rPr lang="hu-HU" sz="2800" dirty="0" err="1">
                <a:solidFill>
                  <a:srgbClr val="C00000"/>
                </a:solidFill>
              </a:rPr>
              <a:t>Journalism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DBE85979-B85F-F357-C2A6-666FB8823F60}"/>
              </a:ext>
            </a:extLst>
          </p:cNvPr>
          <p:cNvSpPr txBox="1"/>
          <p:nvPr/>
        </p:nvSpPr>
        <p:spPr>
          <a:xfrm>
            <a:off x="2364367" y="3584864"/>
            <a:ext cx="17322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800" dirty="0" err="1">
                <a:solidFill>
                  <a:srgbClr val="C00000"/>
                </a:solidFill>
              </a:rPr>
              <a:t>Reaching</a:t>
            </a:r>
            <a:r>
              <a:rPr lang="hu-HU" sz="2800" dirty="0">
                <a:solidFill>
                  <a:srgbClr val="C00000"/>
                </a:solidFill>
              </a:rPr>
              <a:t> </a:t>
            </a:r>
          </a:p>
          <a:p>
            <a:pPr algn="ctr"/>
            <a:r>
              <a:rPr lang="hu-HU" sz="2800" dirty="0" err="1">
                <a:solidFill>
                  <a:srgbClr val="C00000"/>
                </a:solidFill>
              </a:rPr>
              <a:t>Customers</a:t>
            </a:r>
            <a:endParaRPr 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354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átum helye 2">
            <a:extLst>
              <a:ext uri="{FF2B5EF4-FFF2-40B4-BE49-F238E27FC236}">
                <a16:creationId xmlns:a16="http://schemas.microsoft.com/office/drawing/2014/main" id="{EA6A7E13-53E4-3D12-4565-67AB4A64B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97A7F-1DAF-4896-9C1F-70526E13ECB8}" type="datetime1">
              <a:rPr lang="hu-HU" smtClean="0"/>
              <a:t>2023. 09. 27.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DF7928DE-A045-C889-3B13-34D8A576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DB8EA67-429D-9384-0C4C-25DA90AF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24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9E675FB3-77CE-5078-F96A-BE41DAF4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Second</a:t>
            </a:r>
            <a:r>
              <a:rPr lang="en-US" dirty="0"/>
              <a:t> contact with AI</a:t>
            </a:r>
            <a:r>
              <a:rPr lang="hu-HU" dirty="0"/>
              <a:t> – </a:t>
            </a:r>
            <a:r>
              <a:rPr lang="hu-HU" dirty="0" err="1"/>
              <a:t>Generative</a:t>
            </a:r>
            <a:r>
              <a:rPr lang="hu-HU" dirty="0"/>
              <a:t> AI</a:t>
            </a:r>
            <a:endParaRPr lang="en-US" dirty="0"/>
          </a:p>
        </p:txBody>
      </p:sp>
      <p:sp>
        <p:nvSpPr>
          <p:cNvPr id="13" name="Tartalom helye 1">
            <a:extLst>
              <a:ext uri="{FF2B5EF4-FFF2-40B4-BE49-F238E27FC236}">
                <a16:creationId xmlns:a16="http://schemas.microsoft.com/office/drawing/2014/main" id="{F026CC98-C874-8707-1051-0E4BAA08C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1383"/>
            <a:ext cx="5086350" cy="4183386"/>
          </a:xfrm>
        </p:spPr>
        <p:txBody>
          <a:bodyPr>
            <a:normAutofit/>
          </a:bodyPr>
          <a:lstStyle/>
          <a:p>
            <a:r>
              <a:rPr lang="hu-HU" dirty="0"/>
              <a:t>Computer Vision</a:t>
            </a:r>
          </a:p>
          <a:p>
            <a:r>
              <a:rPr lang="hu-HU" dirty="0" err="1"/>
              <a:t>Speech</a:t>
            </a:r>
            <a:r>
              <a:rPr lang="hu-HU" dirty="0"/>
              <a:t> </a:t>
            </a:r>
            <a:r>
              <a:rPr lang="hu-HU" dirty="0" err="1"/>
              <a:t>recognition</a:t>
            </a:r>
            <a:endParaRPr lang="hu-HU" dirty="0"/>
          </a:p>
          <a:p>
            <a:r>
              <a:rPr lang="hu-HU" dirty="0" err="1"/>
              <a:t>Robotics</a:t>
            </a:r>
            <a:endParaRPr lang="hu-HU" dirty="0"/>
          </a:p>
          <a:p>
            <a:r>
              <a:rPr lang="hu-HU" dirty="0"/>
              <a:t>Music </a:t>
            </a:r>
            <a:r>
              <a:rPr lang="hu-HU" dirty="0" err="1"/>
              <a:t>Generation</a:t>
            </a:r>
            <a:endParaRPr lang="hu-HU" dirty="0"/>
          </a:p>
          <a:p>
            <a:r>
              <a:rPr lang="hu-HU" dirty="0" err="1"/>
              <a:t>Speech</a:t>
            </a:r>
            <a:r>
              <a:rPr lang="hu-HU" dirty="0"/>
              <a:t> </a:t>
            </a:r>
            <a:r>
              <a:rPr lang="hu-HU" dirty="0" err="1"/>
              <a:t>Synthesis</a:t>
            </a:r>
            <a:endParaRPr lang="hu-HU" dirty="0"/>
          </a:p>
          <a:p>
            <a:r>
              <a:rPr lang="hu-HU" dirty="0"/>
              <a:t>Image </a:t>
            </a:r>
            <a:r>
              <a:rPr lang="hu-HU" dirty="0" err="1"/>
              <a:t>generation</a:t>
            </a:r>
            <a:endParaRPr lang="en-US" dirty="0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08740EA1-7E2F-E8A0-2FE0-077E3736E2CB}"/>
              </a:ext>
            </a:extLst>
          </p:cNvPr>
          <p:cNvSpPr txBox="1"/>
          <p:nvPr/>
        </p:nvSpPr>
        <p:spPr>
          <a:xfrm>
            <a:off x="5535590" y="912396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dirty="0">
                <a:solidFill>
                  <a:srgbClr val="002060"/>
                </a:solidFill>
              </a:rPr>
              <a:t>2017</a:t>
            </a:r>
            <a:endParaRPr lang="en-US" sz="3600" dirty="0">
              <a:solidFill>
                <a:srgbClr val="002060"/>
              </a:solidFill>
            </a:endParaRPr>
          </a:p>
        </p:txBody>
      </p:sp>
      <p:cxnSp>
        <p:nvCxnSpPr>
          <p:cNvPr id="16" name="Egyenes összekötő 15">
            <a:extLst>
              <a:ext uri="{FF2B5EF4-FFF2-40B4-BE49-F238E27FC236}">
                <a16:creationId xmlns:a16="http://schemas.microsoft.com/office/drawing/2014/main" id="{3CE8BB9D-5AEE-0FEB-2B0A-1F903CBE31FA}"/>
              </a:ext>
            </a:extLst>
          </p:cNvPr>
          <p:cNvCxnSpPr/>
          <p:nvPr/>
        </p:nvCxnSpPr>
        <p:spPr>
          <a:xfrm>
            <a:off x="6096000" y="1558727"/>
            <a:ext cx="0" cy="33440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artalom helye 1">
            <a:extLst>
              <a:ext uri="{FF2B5EF4-FFF2-40B4-BE49-F238E27FC236}">
                <a16:creationId xmlns:a16="http://schemas.microsoft.com/office/drawing/2014/main" id="{4CD9358A-56F4-AC19-F368-25A56B601C9B}"/>
              </a:ext>
            </a:extLst>
          </p:cNvPr>
          <p:cNvSpPr txBox="1">
            <a:spLocks/>
          </p:cNvSpPr>
          <p:nvPr/>
        </p:nvSpPr>
        <p:spPr>
          <a:xfrm>
            <a:off x="6988451" y="1842654"/>
            <a:ext cx="5086350" cy="714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 err="1"/>
              <a:t>Language</a:t>
            </a:r>
            <a:r>
              <a:rPr lang="hu-HU" dirty="0"/>
              <a:t> </a:t>
            </a:r>
            <a:r>
              <a:rPr lang="hu-HU" dirty="0" err="1"/>
              <a:t>processing</a:t>
            </a:r>
            <a:endParaRPr lang="en-US" dirty="0"/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58423E82-3E3A-7901-67AE-D8DBC5483BBB}"/>
              </a:ext>
            </a:extLst>
          </p:cNvPr>
          <p:cNvSpPr txBox="1"/>
          <p:nvPr/>
        </p:nvSpPr>
        <p:spPr>
          <a:xfrm>
            <a:off x="4388155" y="5151600"/>
            <a:ext cx="3758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dirty="0" err="1">
                <a:solidFill>
                  <a:srgbClr val="002060"/>
                </a:solidFill>
              </a:rPr>
              <a:t>Transformer</a:t>
            </a:r>
            <a:r>
              <a:rPr lang="hu-HU" sz="3600" dirty="0">
                <a:solidFill>
                  <a:srgbClr val="002060"/>
                </a:solidFill>
              </a:rPr>
              <a:t> </a:t>
            </a:r>
            <a:r>
              <a:rPr lang="hu-HU" sz="3600" dirty="0" err="1">
                <a:solidFill>
                  <a:srgbClr val="002060"/>
                </a:solidFill>
              </a:rPr>
              <a:t>model</a:t>
            </a:r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AF52D738-D007-56DB-FD10-80B4AAE37A96}"/>
              </a:ext>
            </a:extLst>
          </p:cNvPr>
          <p:cNvSpPr txBox="1"/>
          <p:nvPr/>
        </p:nvSpPr>
        <p:spPr>
          <a:xfrm>
            <a:off x="6840040" y="2557547"/>
            <a:ext cx="45137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600" dirty="0" err="1">
                <a:solidFill>
                  <a:schemeClr val="accent2">
                    <a:lumMod val="50000"/>
                  </a:schemeClr>
                </a:solidFill>
              </a:rPr>
              <a:t>Generative</a:t>
            </a:r>
            <a:r>
              <a:rPr lang="hu-HU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hu-HU" sz="3600" dirty="0" err="1">
                <a:solidFill>
                  <a:schemeClr val="accent2">
                    <a:lumMod val="50000"/>
                  </a:schemeClr>
                </a:solidFill>
              </a:rPr>
              <a:t>Large</a:t>
            </a:r>
            <a:r>
              <a:rPr lang="hu-HU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hu-HU" sz="3600" dirty="0" err="1">
                <a:solidFill>
                  <a:schemeClr val="accent2">
                    <a:lumMod val="50000"/>
                  </a:schemeClr>
                </a:solidFill>
              </a:rPr>
              <a:t>Language</a:t>
            </a:r>
            <a:r>
              <a:rPr lang="hu-HU" sz="3600" dirty="0">
                <a:solidFill>
                  <a:schemeClr val="accent2">
                    <a:lumMod val="50000"/>
                  </a:schemeClr>
                </a:solidFill>
              </a:rPr>
              <a:t> Multi-</a:t>
            </a:r>
            <a:r>
              <a:rPr lang="hu-HU" sz="3600" dirty="0" err="1">
                <a:solidFill>
                  <a:schemeClr val="accent2">
                    <a:lumMod val="50000"/>
                  </a:schemeClr>
                </a:solidFill>
              </a:rPr>
              <a:t>modal</a:t>
            </a:r>
            <a:r>
              <a:rPr lang="hu-HU" sz="3600" dirty="0">
                <a:solidFill>
                  <a:schemeClr val="accent2">
                    <a:lumMod val="50000"/>
                  </a:schemeClr>
                </a:solidFill>
              </a:rPr>
              <a:t> Modell</a:t>
            </a:r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7368F0A9-870D-700B-4687-756B1DE5CCB7}"/>
              </a:ext>
            </a:extLst>
          </p:cNvPr>
          <p:cNvSpPr txBox="1"/>
          <p:nvPr/>
        </p:nvSpPr>
        <p:spPr>
          <a:xfrm>
            <a:off x="6872176" y="4399754"/>
            <a:ext cx="4513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600" dirty="0">
                <a:solidFill>
                  <a:schemeClr val="accent2">
                    <a:lumMod val="50000"/>
                  </a:schemeClr>
                </a:solidFill>
              </a:rPr>
              <a:t>GLLMM</a:t>
            </a:r>
          </a:p>
        </p:txBody>
      </p:sp>
      <p:pic>
        <p:nvPicPr>
          <p:cNvPr id="21" name="Kép 20">
            <a:extLst>
              <a:ext uri="{FF2B5EF4-FFF2-40B4-BE49-F238E27FC236}">
                <a16:creationId xmlns:a16="http://schemas.microsoft.com/office/drawing/2014/main" id="{4A61B7F8-E263-E892-FE6D-F191C5F90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4766" y="4003688"/>
            <a:ext cx="1427010" cy="1427010"/>
          </a:xfrm>
          <a:prstGeom prst="rect">
            <a:avLst/>
          </a:prstGeom>
        </p:spPr>
      </p:pic>
      <p:sp>
        <p:nvSpPr>
          <p:cNvPr id="22" name="Szövegdoboz 21">
            <a:extLst>
              <a:ext uri="{FF2B5EF4-FFF2-40B4-BE49-F238E27FC236}">
                <a16:creationId xmlns:a16="http://schemas.microsoft.com/office/drawing/2014/main" id="{9761EAEA-F74F-6BEB-1DF8-6F5195718803}"/>
              </a:ext>
            </a:extLst>
          </p:cNvPr>
          <p:cNvSpPr txBox="1"/>
          <p:nvPr/>
        </p:nvSpPr>
        <p:spPr>
          <a:xfrm>
            <a:off x="1418448" y="1024102"/>
            <a:ext cx="3396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600" dirty="0">
                <a:solidFill>
                  <a:schemeClr val="accent1">
                    <a:lumMod val="50000"/>
                  </a:schemeClr>
                </a:solidFill>
              </a:rPr>
              <a:t>AI </a:t>
            </a:r>
            <a:r>
              <a:rPr lang="hu-HU" sz="3600" dirty="0" err="1">
                <a:solidFill>
                  <a:schemeClr val="accent1">
                    <a:lumMod val="50000"/>
                  </a:schemeClr>
                </a:solidFill>
              </a:rPr>
              <a:t>fields</a:t>
            </a:r>
            <a:r>
              <a:rPr lang="hu-HU" sz="3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hu-HU" sz="3600" dirty="0" err="1">
                <a:solidFill>
                  <a:schemeClr val="accent1">
                    <a:lumMod val="50000"/>
                  </a:schemeClr>
                </a:solidFill>
              </a:rPr>
              <a:t>before</a:t>
            </a:r>
            <a:endParaRPr lang="hu-HU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521F6C81-8E4E-9FFE-BC8A-C24B553096F9}"/>
              </a:ext>
            </a:extLst>
          </p:cNvPr>
          <p:cNvSpPr txBox="1"/>
          <p:nvPr/>
        </p:nvSpPr>
        <p:spPr>
          <a:xfrm>
            <a:off x="7240395" y="1047048"/>
            <a:ext cx="3396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600" dirty="0">
                <a:solidFill>
                  <a:schemeClr val="accent1">
                    <a:lumMod val="50000"/>
                  </a:schemeClr>
                </a:solidFill>
              </a:rPr>
              <a:t>AI </a:t>
            </a:r>
            <a:r>
              <a:rPr lang="hu-HU" sz="3600" dirty="0" err="1">
                <a:solidFill>
                  <a:schemeClr val="accent1">
                    <a:lumMod val="50000"/>
                  </a:schemeClr>
                </a:solidFill>
              </a:rPr>
              <a:t>fields</a:t>
            </a:r>
            <a:r>
              <a:rPr lang="hu-HU" sz="3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hu-HU" sz="3600" dirty="0" err="1">
                <a:solidFill>
                  <a:schemeClr val="accent1">
                    <a:lumMod val="50000"/>
                  </a:schemeClr>
                </a:solidFill>
              </a:rPr>
              <a:t>after</a:t>
            </a:r>
            <a:endParaRPr lang="hu-HU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81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/>
      <p:bldP spid="17" grpId="0"/>
      <p:bldP spid="18" grpId="0"/>
      <p:bldP spid="19" grpId="0"/>
      <p:bldP spid="20" grpId="0"/>
      <p:bldP spid="22" grpId="0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átum helye 2">
            <a:extLst>
              <a:ext uri="{FF2B5EF4-FFF2-40B4-BE49-F238E27FC236}">
                <a16:creationId xmlns:a16="http://schemas.microsoft.com/office/drawing/2014/main" id="{F26144EF-5220-3931-A051-C589CC81B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97A7F-1DAF-4896-9C1F-70526E13ECB8}" type="datetime1">
              <a:rPr lang="hu-HU" smtClean="0"/>
              <a:t>2023. 09. 27.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5AA18916-CF3C-DF40-BD64-475F2686F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10EB5027-6D7E-58FD-645F-23F679345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25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F4CD3ED7-E92E-D3D3-58A7-B38E3AB8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Godfather</a:t>
            </a:r>
            <a:r>
              <a:rPr lang="hu-HU" dirty="0"/>
              <a:t> of AI</a:t>
            </a:r>
            <a:endParaRPr lang="en-US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DD3DF2B2-72FB-F464-F444-137D80E2A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536" y="4418716"/>
            <a:ext cx="1772635" cy="156386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4920D5D-DFB0-5557-BB70-41E887ED5B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6"/>
          <a:stretch/>
        </p:blipFill>
        <p:spPr bwMode="auto">
          <a:xfrm>
            <a:off x="7632885" y="1657350"/>
            <a:ext cx="3797482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5B6D3CA8-CFAB-94EE-D64F-B2B0DD023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633" y="1081538"/>
            <a:ext cx="5810250" cy="1190625"/>
          </a:xfrm>
          <a:prstGeom prst="rect">
            <a:avLst/>
          </a:prstGeom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34E7F1AA-46CC-4AAF-0D3F-DF0AB309F410}"/>
              </a:ext>
            </a:extLst>
          </p:cNvPr>
          <p:cNvSpPr txBox="1"/>
          <p:nvPr/>
        </p:nvSpPr>
        <p:spPr>
          <a:xfrm>
            <a:off x="8494689" y="1307518"/>
            <a:ext cx="200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Dr. Geoffrey </a:t>
            </a:r>
            <a:r>
              <a:rPr lang="hu-HU" dirty="0" err="1"/>
              <a:t>Hinton</a:t>
            </a:r>
            <a:endParaRPr lang="en-US" dirty="0"/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B922956A-886E-A5E0-BACA-3C1887518E6A}"/>
              </a:ext>
            </a:extLst>
          </p:cNvPr>
          <p:cNvSpPr txBox="1"/>
          <p:nvPr/>
        </p:nvSpPr>
        <p:spPr>
          <a:xfrm>
            <a:off x="1433825" y="2626440"/>
            <a:ext cx="51380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0" i="0" dirty="0">
                <a:solidFill>
                  <a:srgbClr val="333333"/>
                </a:solidFill>
                <a:effectLst/>
                <a:latin typeface="Adobe Garamond W01"/>
              </a:rPr>
              <a:t>“I console myself with the normal excuse: If I hadn’t done it, somebody else would have.”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6569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3F657ADB-94E4-3DCC-5EA3-EE70594F9B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489"/>
          <a:stretch/>
        </p:blipFill>
        <p:spPr>
          <a:xfrm>
            <a:off x="2600325" y="1133227"/>
            <a:ext cx="6991350" cy="1077178"/>
          </a:xfrm>
          <a:prstGeom prst="rect">
            <a:avLst/>
          </a:prstGeom>
        </p:spPr>
      </p:pic>
      <p:sp>
        <p:nvSpPr>
          <p:cNvPr id="3" name="Dátum helye 2">
            <a:extLst>
              <a:ext uri="{FF2B5EF4-FFF2-40B4-BE49-F238E27FC236}">
                <a16:creationId xmlns:a16="http://schemas.microsoft.com/office/drawing/2014/main" id="{FA3C8AF0-2712-E8A4-0403-8B9715C34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97A7F-1DAF-4896-9C1F-70526E13ECB8}" type="datetime1">
              <a:rPr lang="hu-HU" smtClean="0"/>
              <a:t>2023. 09. 27.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27A97581-7B3E-86FD-71A1-B1E6CC9BE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9274467A-2419-BFE3-CF2C-3DB4F810C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26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4BF6744D-AEE6-7106-0032-D3414D788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Chat GPT </a:t>
            </a:r>
            <a:r>
              <a:rPr lang="en-US" dirty="0"/>
              <a:t>mistake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EF5B601D-BEE2-A3CE-E50B-2FA9C23225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343"/>
          <a:stretch/>
        </p:blipFill>
        <p:spPr>
          <a:xfrm>
            <a:off x="2600325" y="2345156"/>
            <a:ext cx="6991350" cy="3374606"/>
          </a:xfrm>
          <a:prstGeom prst="rect">
            <a:avLst/>
          </a:prstGeom>
        </p:spPr>
      </p:pic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51A79D6F-1FA9-826D-DCFF-425500C6D355}"/>
              </a:ext>
            </a:extLst>
          </p:cNvPr>
          <p:cNvCxnSpPr/>
          <p:nvPr/>
        </p:nvCxnSpPr>
        <p:spPr>
          <a:xfrm>
            <a:off x="5948413" y="5563402"/>
            <a:ext cx="55826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49ECF063-9755-57E1-3D0F-D81FA10B9C87}"/>
              </a:ext>
            </a:extLst>
          </p:cNvPr>
          <p:cNvCxnSpPr/>
          <p:nvPr/>
        </p:nvCxnSpPr>
        <p:spPr>
          <a:xfrm>
            <a:off x="8380935" y="1538438"/>
            <a:ext cx="55826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515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BDA72DFF-5B6B-BB53-10AF-94AEB1FF0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5719"/>
            <a:ext cx="10515600" cy="2373281"/>
          </a:xfrm>
        </p:spPr>
        <p:txBody>
          <a:bodyPr/>
          <a:lstStyle/>
          <a:p>
            <a:r>
              <a:rPr lang="hu-HU" dirty="0"/>
              <a:t>Chat </a:t>
            </a:r>
            <a:r>
              <a:rPr lang="hu-HU" dirty="0" err="1"/>
              <a:t>with</a:t>
            </a:r>
            <a:r>
              <a:rPr lang="hu-HU" dirty="0"/>
              <a:t> Chat GPT</a:t>
            </a:r>
          </a:p>
          <a:p>
            <a:r>
              <a:rPr lang="hu-HU" dirty="0" err="1"/>
              <a:t>Find</a:t>
            </a:r>
            <a:r>
              <a:rPr lang="hu-HU" dirty="0"/>
              <a:t> a </a:t>
            </a:r>
            <a:r>
              <a:rPr lang="hu-HU" dirty="0" err="1"/>
              <a:t>mistake</a:t>
            </a:r>
            <a:r>
              <a:rPr lang="hu-HU" dirty="0"/>
              <a:t> and </a:t>
            </a:r>
            <a:r>
              <a:rPr lang="hu-HU" dirty="0" err="1"/>
              <a:t>document</a:t>
            </a:r>
            <a:r>
              <a:rPr lang="hu-HU" dirty="0"/>
              <a:t> </a:t>
            </a:r>
            <a:r>
              <a:rPr lang="hu-HU" dirty="0" err="1"/>
              <a:t>it</a:t>
            </a:r>
            <a:r>
              <a:rPr lang="hu-HU" dirty="0"/>
              <a:t>.</a:t>
            </a:r>
            <a:endParaRPr lang="en-US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1E515B81-34B2-0554-9B2C-67F959116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97A7F-1DAF-4896-9C1F-70526E13ECB8}" type="datetime1">
              <a:rPr lang="hu-HU" smtClean="0"/>
              <a:t>2023. 09. 27.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31E6CA26-66B4-13BB-46AB-1C276EA5D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F1BD5A8-E7F2-B379-155E-BD3328DEB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27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0D8A2A51-3D6F-39FF-5AB4-3F07495DA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Homework #</a:t>
            </a:r>
            <a:r>
              <a:rPr lang="hu-HU" dirty="0"/>
              <a:t>2</a:t>
            </a:r>
            <a:r>
              <a:rPr lang="en-US" dirty="0"/>
              <a:t> (10 points)</a:t>
            </a:r>
          </a:p>
        </p:txBody>
      </p:sp>
      <p:sp>
        <p:nvSpPr>
          <p:cNvPr id="7" name="Tartalom helye 1">
            <a:extLst>
              <a:ext uri="{FF2B5EF4-FFF2-40B4-BE49-F238E27FC236}">
                <a16:creationId xmlns:a16="http://schemas.microsoft.com/office/drawing/2014/main" id="{9DE153E0-DE5F-2929-DCFB-A88CBDA3C648}"/>
              </a:ext>
            </a:extLst>
          </p:cNvPr>
          <p:cNvSpPr txBox="1">
            <a:spLocks/>
          </p:cNvSpPr>
          <p:nvPr/>
        </p:nvSpPr>
        <p:spPr>
          <a:xfrm>
            <a:off x="838200" y="3529795"/>
            <a:ext cx="10515600" cy="2373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dirty="0"/>
              <a:t>Link:</a:t>
            </a:r>
            <a:br>
              <a:rPr lang="hu-HU" dirty="0"/>
            </a:br>
            <a:r>
              <a:rPr lang="hu-HU" dirty="0">
                <a:hlinkClick r:id="rId2"/>
              </a:rPr>
              <a:t>https://chat.openai.com/auth/login</a:t>
            </a:r>
            <a:endParaRPr lang="hu-HU" dirty="0"/>
          </a:p>
          <a:p>
            <a:endParaRPr lang="en-US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87656B4A-7486-2A2C-F755-F471CDCCEC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79" r="72750" b="60278"/>
          <a:stretch/>
        </p:blipFill>
        <p:spPr>
          <a:xfrm>
            <a:off x="8739076" y="1946096"/>
            <a:ext cx="2395904" cy="247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093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B887D79-A9CC-4FD1-A8B9-D42E563721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456" y="2519818"/>
            <a:ext cx="8385544" cy="108442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500" spc="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 you for your attention!</a:t>
            </a:r>
            <a:endParaRPr lang="hu-HU" sz="3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916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átum helye 2">
            <a:extLst>
              <a:ext uri="{FF2B5EF4-FFF2-40B4-BE49-F238E27FC236}">
                <a16:creationId xmlns:a16="http://schemas.microsoft.com/office/drawing/2014/main" id="{9996F168-9237-D03A-6E88-119387281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97A7F-1DAF-4896-9C1F-70526E13ECB8}" type="datetime1">
              <a:rPr lang="hu-HU" smtClean="0"/>
              <a:t>2023. 09. 27.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B4FDC352-D95B-CF1D-5748-EEA4BCFA8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B1C5E16-ABF3-6A66-818A-4C4D3BC3E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3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0AD2827E-43FF-64F9-6157-9B41ACDBC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The AI dilemma</a:t>
            </a:r>
            <a:endParaRPr lang="en-US" dirty="0"/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0ECCCB55-6923-002F-60A3-6E6F5181FB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005324"/>
            <a:ext cx="10515599" cy="48947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References:</a:t>
            </a:r>
          </a:p>
          <a:p>
            <a:r>
              <a:rPr lang="hu-HU" dirty="0"/>
              <a:t>The AI dilemma </a:t>
            </a:r>
            <a:r>
              <a:rPr lang="en-US" dirty="0"/>
              <a:t>speech</a:t>
            </a:r>
          </a:p>
          <a:p>
            <a:pPr marL="0" indent="0">
              <a:buNone/>
            </a:pPr>
            <a:r>
              <a:rPr lang="hu-HU" dirty="0">
                <a:hlinkClick r:id="rId3"/>
              </a:rPr>
              <a:t>https://www.youtube.com/watch?v=cB0_-qKbal4&amp;t=1163s</a:t>
            </a:r>
            <a:endParaRPr lang="hu-HU" dirty="0"/>
          </a:p>
          <a:p>
            <a:pPr marL="0" indent="0">
              <a:buNone/>
            </a:pPr>
            <a:r>
              <a:rPr lang="hu-HU" dirty="0">
                <a:hlinkClick r:id="rId4"/>
              </a:rPr>
              <a:t>https://www.youtube.com/watch?v=xoVJKj8lcNQ&amp;t=203s</a:t>
            </a:r>
            <a:endParaRPr lang="hu-HU" dirty="0"/>
          </a:p>
          <a:p>
            <a:r>
              <a:rPr lang="hu-HU" dirty="0"/>
              <a:t>Video</a:t>
            </a:r>
          </a:p>
          <a:p>
            <a:pPr marL="0" indent="0">
              <a:buNone/>
            </a:pPr>
            <a:r>
              <a:rPr lang="en-US" dirty="0">
                <a:hlinkClick r:id="rId5"/>
              </a:rPr>
              <a:t>https://www.youtube.com/watch?v=uG8vItscFKc</a:t>
            </a:r>
            <a:endParaRPr lang="hu-H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935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nline médiaelem 8" title="Zia Cora - Submarines (zia x aza)">
            <a:hlinkClick r:id="" action="ppaction://media"/>
            <a:extLst>
              <a:ext uri="{FF2B5EF4-FFF2-40B4-BE49-F238E27FC236}">
                <a16:creationId xmlns:a16="http://schemas.microsoft.com/office/drawing/2014/main" id="{80D14425-AA8A-2B01-4562-E1E650ACC716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867025" y="1055688"/>
            <a:ext cx="6459538" cy="4845050"/>
          </a:xfrm>
          <a:prstGeom prst="rect">
            <a:avLst/>
          </a:prstGeom>
        </p:spPr>
      </p:pic>
      <p:sp>
        <p:nvSpPr>
          <p:cNvPr id="3" name="Dátum helye 2">
            <a:extLst>
              <a:ext uri="{FF2B5EF4-FFF2-40B4-BE49-F238E27FC236}">
                <a16:creationId xmlns:a16="http://schemas.microsoft.com/office/drawing/2014/main" id="{F26A520B-57CA-2CDC-43FB-4FD3DD04E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97A7F-1DAF-4896-9C1F-70526E13ECB8}" type="datetime1">
              <a:rPr lang="hu-HU" smtClean="0"/>
              <a:t>2023. 09. 27.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299D923E-C468-7E26-C7B5-A7E236BDC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2ECE24D-0920-B522-8352-53EF0F007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4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4173B81C-88D7-DCF2-BDF4-5ACC222D5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4B5FB083-4231-2BE3-5516-1F2832CFB5C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44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átum helye 2">
            <a:extLst>
              <a:ext uri="{FF2B5EF4-FFF2-40B4-BE49-F238E27FC236}">
                <a16:creationId xmlns:a16="http://schemas.microsoft.com/office/drawing/2014/main" id="{2EA79353-DD8B-924B-D270-BFAE3C082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97A7F-1DAF-4896-9C1F-70526E13ECB8}" type="datetime1">
              <a:rPr lang="hu-HU" smtClean="0"/>
              <a:t>2023. 09. 27.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286CA70D-247B-9299-E5CF-B4CE8D62B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873CCDFC-FF1E-BA80-5F18-B33438BBC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5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3EAD8AEC-E73D-D8D4-7F74-25C83346D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Théâtre </a:t>
            </a:r>
            <a:r>
              <a:rPr lang="en-US" dirty="0" err="1"/>
              <a:t>D'opéra</a:t>
            </a:r>
            <a:r>
              <a:rPr lang="en-US" dirty="0"/>
              <a:t> Spatial</a:t>
            </a:r>
            <a:r>
              <a:rPr lang="hu-HU" dirty="0"/>
              <a:t> - Allen Jason</a:t>
            </a:r>
            <a:endParaRPr lang="en-US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93A89CD6-F859-C7D2-DD1D-0FD19F754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848" y="974077"/>
            <a:ext cx="9516303" cy="497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83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átum helye 2">
            <a:extLst>
              <a:ext uri="{FF2B5EF4-FFF2-40B4-BE49-F238E27FC236}">
                <a16:creationId xmlns:a16="http://schemas.microsoft.com/office/drawing/2014/main" id="{35953090-8BD0-89CC-C096-3F56A6501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97A7F-1DAF-4896-9C1F-70526E13ECB8}" type="datetime1">
              <a:rPr lang="hu-HU" smtClean="0"/>
              <a:t>2023. 09. 27.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8247FF08-50F1-5A42-50FF-556776DEC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3327EB9-5581-BFA8-0DEB-D6602EDC9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6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0823E3F0-DD9B-11B4-D849-73255ABA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</a:t>
            </a:r>
            <a:r>
              <a:rPr lang="hu-HU" dirty="0"/>
              <a:t> </a:t>
            </a:r>
            <a:r>
              <a:rPr lang="en-US" dirty="0"/>
              <a:t>we</a:t>
            </a:r>
            <a:r>
              <a:rPr lang="hu-HU" dirty="0"/>
              <a:t> </a:t>
            </a:r>
            <a:r>
              <a:rPr lang="en-US" dirty="0"/>
              <a:t>treat AI?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EB205513-4B3A-92D9-7426-F002C31DD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75" y="960713"/>
            <a:ext cx="9172575" cy="123825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A57D79F5-1E91-4EF3-34EF-5491814DB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050" y="3450087"/>
            <a:ext cx="5917949" cy="2532818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AA1A1802-3287-5D97-5463-B441233FFA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388"/>
          <a:stretch/>
        </p:blipFill>
        <p:spPr>
          <a:xfrm>
            <a:off x="2040817" y="2316464"/>
            <a:ext cx="8601075" cy="1016121"/>
          </a:xfrm>
          <a:prstGeom prst="rect">
            <a:avLst/>
          </a:prstGeom>
        </p:spPr>
      </p:pic>
      <p:sp>
        <p:nvSpPr>
          <p:cNvPr id="10" name="Tartalom helye 3">
            <a:extLst>
              <a:ext uri="{FF2B5EF4-FFF2-40B4-BE49-F238E27FC236}">
                <a16:creationId xmlns:a16="http://schemas.microsoft.com/office/drawing/2014/main" id="{D0494300-A6F8-5608-AE14-D436C6396A20}"/>
              </a:ext>
            </a:extLst>
          </p:cNvPr>
          <p:cNvSpPr txBox="1">
            <a:spLocks/>
          </p:cNvSpPr>
          <p:nvPr/>
        </p:nvSpPr>
        <p:spPr>
          <a:xfrm>
            <a:off x="914400" y="4092167"/>
            <a:ext cx="4627076" cy="161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do we treat AI?</a:t>
            </a:r>
          </a:p>
          <a:p>
            <a:r>
              <a:rPr lang="en-US" dirty="0"/>
              <a:t>AI taking over our jobs?</a:t>
            </a:r>
          </a:p>
          <a:p>
            <a:r>
              <a:rPr lang="en-US" dirty="0"/>
              <a:t>Tool or Competition?</a:t>
            </a:r>
          </a:p>
        </p:txBody>
      </p:sp>
    </p:spTree>
    <p:extLst>
      <p:ext uri="{BB962C8B-B14F-4D97-AF65-F5344CB8AC3E}">
        <p14:creationId xmlns:p14="http://schemas.microsoft.com/office/powerpoint/2010/main" val="46541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átum helye 2">
            <a:extLst>
              <a:ext uri="{FF2B5EF4-FFF2-40B4-BE49-F238E27FC236}">
                <a16:creationId xmlns:a16="http://schemas.microsoft.com/office/drawing/2014/main" id="{F2434368-0376-DE30-7F77-EAF0A7323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97A7F-1DAF-4896-9C1F-70526E13ECB8}" type="datetime1">
              <a:rPr lang="hu-HU" smtClean="0"/>
              <a:t>2023. 09. 27.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636FE66-538B-8BF8-0208-96015D50E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D734DBB4-DBB3-7BF9-FDA6-386EA4052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7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9AC6E618-5E46-36FE-E223-7A77C1DA7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Two</a:t>
            </a:r>
            <a:r>
              <a:rPr lang="hu-HU" dirty="0"/>
              <a:t> </a:t>
            </a:r>
            <a:r>
              <a:rPr lang="hu-HU" dirty="0" err="1"/>
              <a:t>sides</a:t>
            </a:r>
            <a:endParaRPr lang="en-US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A7F2CA86-071B-B26C-0467-04C13C8D96EC}"/>
              </a:ext>
            </a:extLst>
          </p:cNvPr>
          <p:cNvSpPr txBox="1"/>
          <p:nvPr/>
        </p:nvSpPr>
        <p:spPr>
          <a:xfrm>
            <a:off x="883476" y="1657811"/>
            <a:ext cx="44988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7200" dirty="0" err="1">
                <a:solidFill>
                  <a:schemeClr val="tx2">
                    <a:lumMod val="75000"/>
                  </a:schemeClr>
                </a:solidFill>
              </a:rPr>
              <a:t>Helping</a:t>
            </a:r>
            <a:endParaRPr lang="hu-HU" sz="7200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hu-HU" sz="7200" dirty="0" err="1">
                <a:solidFill>
                  <a:schemeClr val="tx2">
                    <a:lumMod val="75000"/>
                  </a:schemeClr>
                </a:solidFill>
              </a:rPr>
              <a:t>Tool</a:t>
            </a:r>
            <a:endParaRPr lang="en-US" sz="7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C522AC0E-6EE2-3396-9E19-272C8F4A04A3}"/>
              </a:ext>
            </a:extLst>
          </p:cNvPr>
          <p:cNvSpPr txBox="1"/>
          <p:nvPr/>
        </p:nvSpPr>
        <p:spPr>
          <a:xfrm>
            <a:off x="6589780" y="1663658"/>
            <a:ext cx="44988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7200" dirty="0" err="1">
                <a:solidFill>
                  <a:schemeClr val="tx2">
                    <a:lumMod val="75000"/>
                  </a:schemeClr>
                </a:solidFill>
              </a:rPr>
              <a:t>Fierce</a:t>
            </a:r>
            <a:endParaRPr lang="hu-HU" sz="7200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hu-HU" sz="7200" dirty="0" err="1">
                <a:solidFill>
                  <a:schemeClr val="tx2">
                    <a:lumMod val="75000"/>
                  </a:schemeClr>
                </a:solidFill>
              </a:rPr>
              <a:t>Rival</a:t>
            </a:r>
            <a:endParaRPr lang="en-US" sz="7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2A93C10D-CFE8-1194-CDDE-ACCCD645AE01}"/>
              </a:ext>
            </a:extLst>
          </p:cNvPr>
          <p:cNvSpPr txBox="1"/>
          <p:nvPr/>
        </p:nvSpPr>
        <p:spPr>
          <a:xfrm>
            <a:off x="1097280" y="4689577"/>
            <a:ext cx="38770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i="1" dirty="0">
                <a:solidFill>
                  <a:schemeClr val="bg2">
                    <a:lumMod val="25000"/>
                  </a:schemeClr>
                </a:solidFill>
              </a:rPr>
              <a:t>„</a:t>
            </a:r>
            <a:r>
              <a:rPr lang="hu-HU" sz="3200" i="1" dirty="0" err="1">
                <a:solidFill>
                  <a:schemeClr val="bg2">
                    <a:lumMod val="25000"/>
                  </a:schemeClr>
                </a:solidFill>
              </a:rPr>
              <a:t>We</a:t>
            </a:r>
            <a:r>
              <a:rPr lang="hu-HU" sz="3200" i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hu-HU" sz="3200" i="1" dirty="0" err="1">
                <a:solidFill>
                  <a:schemeClr val="bg2">
                    <a:lumMod val="25000"/>
                  </a:schemeClr>
                </a:solidFill>
              </a:rPr>
              <a:t>can</a:t>
            </a:r>
            <a:r>
              <a:rPr lang="hu-HU" sz="3200" i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hu-HU" sz="3200" i="1" dirty="0" err="1">
                <a:solidFill>
                  <a:schemeClr val="bg2">
                    <a:lumMod val="25000"/>
                  </a:schemeClr>
                </a:solidFill>
              </a:rPr>
              <a:t>achieve</a:t>
            </a:r>
            <a:r>
              <a:rPr lang="hu-HU" sz="3200" i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hu-HU" sz="3200" i="1" dirty="0" err="1">
                <a:solidFill>
                  <a:schemeClr val="bg2">
                    <a:lumMod val="25000"/>
                  </a:schemeClr>
                </a:solidFill>
              </a:rPr>
              <a:t>great</a:t>
            </a:r>
            <a:r>
              <a:rPr lang="hu-HU" sz="3200" i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hu-HU" sz="3200" i="1" dirty="0" err="1">
                <a:solidFill>
                  <a:schemeClr val="bg2">
                    <a:lumMod val="25000"/>
                  </a:schemeClr>
                </a:solidFill>
              </a:rPr>
              <a:t>things</a:t>
            </a:r>
            <a:r>
              <a:rPr lang="hu-HU" sz="3200" i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hu-HU" sz="3200" i="1" dirty="0" err="1">
                <a:solidFill>
                  <a:schemeClr val="bg2">
                    <a:lumMod val="25000"/>
                  </a:schemeClr>
                </a:solidFill>
              </a:rPr>
              <a:t>with</a:t>
            </a:r>
            <a:r>
              <a:rPr lang="hu-HU" sz="3200" i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hu-HU" sz="3200" i="1" dirty="0" err="1">
                <a:solidFill>
                  <a:schemeClr val="bg2">
                    <a:lumMod val="25000"/>
                  </a:schemeClr>
                </a:solidFill>
              </a:rPr>
              <a:t>it</a:t>
            </a:r>
            <a:r>
              <a:rPr lang="hu-HU" sz="3200" i="1" dirty="0">
                <a:solidFill>
                  <a:schemeClr val="bg2">
                    <a:lumMod val="25000"/>
                  </a:schemeClr>
                </a:solidFill>
              </a:rPr>
              <a:t>.”</a:t>
            </a:r>
            <a:endParaRPr lang="en-US" sz="3200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5F1525DD-9183-87A1-C806-90A00ACB844D}"/>
              </a:ext>
            </a:extLst>
          </p:cNvPr>
          <p:cNvSpPr txBox="1"/>
          <p:nvPr/>
        </p:nvSpPr>
        <p:spPr>
          <a:xfrm>
            <a:off x="7217666" y="4656125"/>
            <a:ext cx="3877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i="1" dirty="0">
                <a:solidFill>
                  <a:schemeClr val="bg2">
                    <a:lumMod val="25000"/>
                  </a:schemeClr>
                </a:solidFill>
              </a:rPr>
              <a:t>„AI </a:t>
            </a:r>
            <a:r>
              <a:rPr lang="hu-HU" sz="3200" i="1" dirty="0" err="1">
                <a:solidFill>
                  <a:schemeClr val="bg2">
                    <a:lumMod val="25000"/>
                  </a:schemeClr>
                </a:solidFill>
              </a:rPr>
              <a:t>take</a:t>
            </a:r>
            <a:r>
              <a:rPr lang="hu-HU" sz="3200" i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hu-HU" sz="3200" i="1" dirty="0" err="1">
                <a:solidFill>
                  <a:schemeClr val="bg2">
                    <a:lumMod val="25000"/>
                  </a:schemeClr>
                </a:solidFill>
              </a:rPr>
              <a:t>our</a:t>
            </a:r>
            <a:r>
              <a:rPr lang="hu-HU" sz="3200" i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hu-HU" sz="3200" i="1" dirty="0" err="1">
                <a:solidFill>
                  <a:schemeClr val="bg2">
                    <a:lumMod val="25000"/>
                  </a:schemeClr>
                </a:solidFill>
              </a:rPr>
              <a:t>jobs</a:t>
            </a:r>
            <a:r>
              <a:rPr lang="hu-HU" sz="3200" i="1" dirty="0">
                <a:solidFill>
                  <a:schemeClr val="bg2">
                    <a:lumMod val="25000"/>
                  </a:schemeClr>
                </a:solidFill>
              </a:rPr>
              <a:t>.”</a:t>
            </a:r>
            <a:endParaRPr lang="en-US" sz="3200" i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A7592917-EE1D-199C-439A-C9726251A4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48" t="-437" r="8049" b="2085"/>
          <a:stretch/>
        </p:blipFill>
        <p:spPr>
          <a:xfrm rot="2876893">
            <a:off x="5524225" y="1112493"/>
            <a:ext cx="1032042" cy="1583613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DFA4456A-6379-E0C7-4E2C-0C4DE155DFEC}"/>
              </a:ext>
            </a:extLst>
          </p:cNvPr>
          <p:cNvSpPr txBox="1"/>
          <p:nvPr/>
        </p:nvSpPr>
        <p:spPr>
          <a:xfrm>
            <a:off x="3790822" y="2515432"/>
            <a:ext cx="4498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7200" dirty="0">
                <a:solidFill>
                  <a:srgbClr val="C00000"/>
                </a:solidFill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677159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AF200C-B7C3-E2A5-7EB9-2A3CBADD3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97A7F-1DAF-4896-9C1F-70526E13ECB8}" type="datetime1">
              <a:rPr lang="hu-HU" smtClean="0"/>
              <a:t>2023. 09. 27.</a:t>
            </a:fld>
            <a:endParaRPr lang="hu-H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DFA25E-2C1B-2297-4CAF-E0164CFED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D411DE-C823-B95F-4518-B20B19524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8</a:t>
            </a:fld>
            <a:endParaRPr lang="hu-H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5632310-31F0-B3C3-D23C-F7594EE87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Closure</a:t>
            </a:r>
            <a:r>
              <a:rPr lang="hu-HU" dirty="0"/>
              <a:t>?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6061B3-E03F-27A0-CC5B-578FD4A49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065" y="984705"/>
            <a:ext cx="5184913" cy="16879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1E5279-E9C2-FC86-777C-FA4D85AAC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065" y="2695566"/>
            <a:ext cx="7814330" cy="12685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9B1CF2-EBEB-0C6B-2597-95FD2D6ED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065" y="3987077"/>
            <a:ext cx="7456192" cy="1762806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2084D4C7-9F33-2EBF-C31F-98911DA4254A}"/>
              </a:ext>
            </a:extLst>
          </p:cNvPr>
          <p:cNvSpPr txBox="1"/>
          <p:nvPr/>
        </p:nvSpPr>
        <p:spPr>
          <a:xfrm>
            <a:off x="0" y="5813988"/>
            <a:ext cx="10150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hlinkClick r:id="rId5"/>
              </a:rPr>
              <a:t>https://www.theguardian.com/technology/2023/sep/24/an-old-master-no-its-an-image-ai-just-knocked-up-and-it-cant-be-copyrighted?fbclid=IwAR0XaFtPaDvqG-IsjVal_XuxjR5qXiRN_hIHreusy2LTL_kqtizwGlg24-Q</a:t>
            </a:r>
            <a:endParaRPr lang="hu-HU" sz="900" dirty="0"/>
          </a:p>
          <a:p>
            <a:endParaRPr lang="hu-HU" sz="900" dirty="0"/>
          </a:p>
        </p:txBody>
      </p:sp>
    </p:spTree>
    <p:extLst>
      <p:ext uri="{BB962C8B-B14F-4D97-AF65-F5344CB8AC3E}">
        <p14:creationId xmlns:p14="http://schemas.microsoft.com/office/powerpoint/2010/main" val="901197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átum helye 2">
            <a:extLst>
              <a:ext uri="{FF2B5EF4-FFF2-40B4-BE49-F238E27FC236}">
                <a16:creationId xmlns:a16="http://schemas.microsoft.com/office/drawing/2014/main" id="{E1E70786-063B-ACB2-202A-D44B9539E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97A7F-1DAF-4896-9C1F-70526E13ECB8}" type="datetime1">
              <a:rPr lang="hu-HU" smtClean="0"/>
              <a:t>2023. 09. 27.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39E8ED03-BD1A-10D4-0308-70B6F6323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10A81083-8C0C-0E99-FCAB-D8AEBC842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9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5376939F-4389-CF3B-08CE-EC4966A10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Attempt #1</a:t>
            </a:r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5B0B42B0-B1A6-077B-BCE2-0F0B074137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260000"/>
            <a:ext cx="4114800" cy="46400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u="sng" dirty="0"/>
              <a:t>Prompt:</a:t>
            </a:r>
            <a:br>
              <a:rPr lang="hu-HU" dirty="0"/>
            </a:br>
            <a:r>
              <a:rPr lang="en-GB" dirty="0"/>
              <a:t>A big red fire breathing dragon flying over a ruined castle on a cliff overlooking the sea, with a stormy sky and crashing waves, eerie, moody, atmospheric</a:t>
            </a:r>
            <a:br>
              <a:rPr lang="hu-HU" dirty="0"/>
            </a:br>
            <a:br>
              <a:rPr lang="hu-HU" dirty="0"/>
            </a:br>
            <a:r>
              <a:rPr lang="hu-HU" u="sng" dirty="0"/>
              <a:t>Software:</a:t>
            </a:r>
            <a:r>
              <a:rPr lang="hu-HU" dirty="0"/>
              <a:t> SD online</a:t>
            </a:r>
            <a:br>
              <a:rPr lang="hu-HU" dirty="0"/>
            </a:br>
            <a:r>
              <a:rPr lang="en-US" u="sng" dirty="0"/>
              <a:t>Iteration</a:t>
            </a:r>
            <a:r>
              <a:rPr lang="hu-HU" u="sng" dirty="0"/>
              <a:t>:</a:t>
            </a:r>
            <a:r>
              <a:rPr lang="hu-HU" dirty="0"/>
              <a:t> 2</a:t>
            </a:r>
            <a:endParaRPr lang="en-US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DF9CBE98-BBFE-90F3-2FD4-0EC0F1FF2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0000" y="1260000"/>
            <a:ext cx="6911999" cy="4319999"/>
          </a:xfrm>
          <a:prstGeom prst="rect">
            <a:avLst/>
          </a:prstGeom>
        </p:spPr>
      </p:pic>
      <p:pic>
        <p:nvPicPr>
          <p:cNvPr id="9" name="Kép 8" descr="A képen szöveg, jelzőtábla, Betűtípus, piros látható&#10;&#10;Automatikusan generált leírás">
            <a:extLst>
              <a:ext uri="{FF2B5EF4-FFF2-40B4-BE49-F238E27FC236}">
                <a16:creationId xmlns:a16="http://schemas.microsoft.com/office/drawing/2014/main" id="{02DC3E3E-E25E-FCE9-FD3B-56ED5C2F6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8323">
            <a:off x="6683393" y="-319980"/>
            <a:ext cx="3424932" cy="243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36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3268</TotalTime>
  <Words>832</Words>
  <Application>Microsoft Office PowerPoint</Application>
  <PresentationFormat>Widescreen</PresentationFormat>
  <Paragraphs>193</Paragraphs>
  <Slides>28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Adobe Garamond W01</vt:lpstr>
      <vt:lpstr>Arial</vt:lpstr>
      <vt:lpstr>Calibri</vt:lpstr>
      <vt:lpstr>Open Sans</vt:lpstr>
      <vt:lpstr>Office-téma</vt:lpstr>
      <vt:lpstr>Ethics and Chat GPT</vt:lpstr>
      <vt:lpstr>Mindset</vt:lpstr>
      <vt:lpstr>The AI dilemma</vt:lpstr>
      <vt:lpstr>PowerPoint Presentation</vt:lpstr>
      <vt:lpstr>Théâtre D'opéra Spatial - Allen Jason</vt:lpstr>
      <vt:lpstr>How do we treat AI?</vt:lpstr>
      <vt:lpstr>Two sides</vt:lpstr>
      <vt:lpstr>Closure?</vt:lpstr>
      <vt:lpstr>Attempt #1</vt:lpstr>
      <vt:lpstr>Road to success</vt:lpstr>
      <vt:lpstr>Attempt # many</vt:lpstr>
      <vt:lpstr>Optional Homework #1 (10 points)</vt:lpstr>
      <vt:lpstr>Elephant in the room</vt:lpstr>
      <vt:lpstr>Chat GPT use case</vt:lpstr>
      <vt:lpstr>Generative mechanism</vt:lpstr>
      <vt:lpstr>Possible scenario</vt:lpstr>
      <vt:lpstr>Different AI, same problem</vt:lpstr>
      <vt:lpstr>3 rules of technology</vt:lpstr>
      <vt:lpstr>Social media</vt:lpstr>
      <vt:lpstr>No free lunch</vt:lpstr>
      <vt:lpstr>Data driven word</vt:lpstr>
      <vt:lpstr>First contact with AI – Social media</vt:lpstr>
      <vt:lpstr>Engagement maximalization</vt:lpstr>
      <vt:lpstr>Second contact with AI – Generative AI</vt:lpstr>
      <vt:lpstr>Godfather of AI</vt:lpstr>
      <vt:lpstr>Chat GPT mistake</vt:lpstr>
      <vt:lpstr>Optional Homework #2 (10 points)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Prezentáció címe Prezentáció alcíme</dc:title>
  <dc:creator>Domonkos Márk</dc:creator>
  <cp:lastModifiedBy>Nagy Balázs</cp:lastModifiedBy>
  <cp:revision>94</cp:revision>
  <dcterms:created xsi:type="dcterms:W3CDTF">2022-01-03T10:33:56Z</dcterms:created>
  <dcterms:modified xsi:type="dcterms:W3CDTF">2023-09-27T13:28:00Z</dcterms:modified>
</cp:coreProperties>
</file>